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4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_rels/slideLayout33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57.xml.rels" ContentType="application/vnd.openxmlformats-package.relationships+xml"/>
  <Override PartName="/ppt/slideLayouts/slideLayout2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jpeg" ContentType="image/jpeg"/>
  <Override PartName="/ppt/media/image2.jpeg" ContentType="image/jpeg"/>
  <Override PartName="/ppt/media/image3.jpeg" ContentType="image/jpeg"/>
  <Override PartName="/ppt/media/image6.png" ContentType="image/png"/>
  <Override PartName="/ppt/media/image4.png" ContentType="image/png"/>
  <Override PartName="/ppt/media/image5.png" ContentType="image/png"/>
  <Override PartName="/ppt/media/image7.png" ContentType="image/png"/>
  <Override PartName="/ppt/media/image8.png" ContentType="image/png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36.xml" ContentType="application/vnd.openxmlformats-officedocument.presentationml.slide+xml"/>
  <Override PartName="/ppt/slides/slide26.xml" ContentType="application/vnd.openxmlformats-officedocument.presentationml.slide+xml"/>
  <Override PartName="/ppt/slides/slide43.xml" ContentType="application/vnd.openxmlformats-officedocument.presentationml.slide+xml"/>
  <Override PartName="/ppt/slides/slide18.xml" ContentType="application/vnd.openxmlformats-officedocument.presentationml.slide+xml"/>
  <Override PartName="/ppt/slides/slide35.xml" ContentType="application/vnd.openxmlformats-officedocument.presentationml.slide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40.xml.rels" ContentType="application/vnd.openxmlformats-package.relationships+xml"/>
  <Override PartName="/ppt/slides/_rels/slide15.xml.rels" ContentType="application/vnd.openxmlformats-package.relationships+xml"/>
  <Override PartName="/ppt/slides/_rels/slide32.xml.rels" ContentType="application/vnd.openxmlformats-package.relationships+xml"/>
  <Override PartName="/ppt/slides/_rels/slide31.xml.rels" ContentType="application/vnd.openxmlformats-package.relationships+xml"/>
  <Override PartName="/ppt/slides/_rels/slide14.xml.rels" ContentType="application/vnd.openxmlformats-package.relationships+xml"/>
  <Override PartName="/ppt/slides/_rels/slide3.xml.rels" ContentType="application/vnd.openxmlformats-package.relationships+xml"/>
  <Override PartName="/ppt/slides/_rels/slide37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22.xml.rels" ContentType="application/vnd.openxmlformats-package.relationships+xml"/>
  <Override PartName="/ppt/slides/_rels/slide6.xml.rels" ContentType="application/vnd.openxmlformats-package.relationships+xml"/>
  <Override PartName="/ppt/slides/_rels/slide34.xml.rels" ContentType="application/vnd.openxmlformats-package.relationships+xml"/>
  <Override PartName="/ppt/slides/_rels/slide17.xml.rels" ContentType="application/vnd.openxmlformats-package.relationships+xml"/>
  <Override PartName="/ppt/slides/_rels/slide42.xml.rels" ContentType="application/vnd.openxmlformats-package.relationships+xml"/>
  <Override PartName="/ppt/slides/_rels/slide25.xml.rels" ContentType="application/vnd.openxmlformats-package.relationships+xml"/>
  <Override PartName="/ppt/slides/_rels/slide5.xml.rels" ContentType="application/vnd.openxmlformats-package.relationships+xml"/>
  <Override PartName="/ppt/slides/_rels/slide18.xml.rels" ContentType="application/vnd.openxmlformats-package.relationships+xml"/>
  <Override PartName="/ppt/slides/_rels/slide35.xml.rels" ContentType="application/vnd.openxmlformats-package.relationships+xml"/>
  <Override PartName="/ppt/slides/_rels/slide26.xml.rels" ContentType="application/vnd.openxmlformats-package.relationships+xml"/>
  <Override PartName="/ppt/slides/_rels/slide43.xml.rels" ContentType="application/vnd.openxmlformats-package.relationships+xml"/>
  <Override PartName="/ppt/slides/_rels/slide27.xml.rels" ContentType="application/vnd.openxmlformats-package.relationships+xml"/>
  <Override PartName="/ppt/slides/_rels/slide7.xml.rels" ContentType="application/vnd.openxmlformats-package.relationships+xml"/>
  <Override PartName="/ppt/slides/_rels/slide19.xml.rels" ContentType="application/vnd.openxmlformats-package.relationships+xml"/>
  <Override PartName="/ppt/slides/_rels/slide36.xml.rels" ContentType="application/vnd.openxmlformats-package.relationships+xml"/>
  <Override PartName="/ppt/slides/_rels/slide28.xml.rels" ContentType="application/vnd.openxmlformats-package.relationships+xml"/>
  <Override PartName="/ppt/slides/_rels/slide1.xml.rels" ContentType="application/vnd.openxmlformats-package.relationships+xml"/>
  <Override PartName="/ppt/slides/_rels/slide21.xml.rels" ContentType="application/vnd.openxmlformats-package.relationships+xml"/>
  <Override PartName="/ppt/slides/_rels/slide38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4.xml.rels" ContentType="application/vnd.openxmlformats-package.relationships+xml"/>
  <Override PartName="/ppt/slides/_rels/slide33.xml.rels" ContentType="application/vnd.openxmlformats-package.relationships+xml"/>
  <Override PartName="/ppt/slides/_rels/slide16.xml.rels" ContentType="application/vnd.openxmlformats-package.relationships+xml"/>
  <Override PartName="/ppt/slides/_rels/slide41.xml.rels" ContentType="application/vnd.openxmlformats-package.relationships+xml"/>
  <Override PartName="/ppt/slides/_rels/slide24.xml.rels" ContentType="application/vnd.openxmlformats-package.relationships+xml"/>
  <Override PartName="/ppt/slides/_rels/slide39.xml.rels" ContentType="application/vnd.openxmlformats-package.relationships+xml"/>
  <Override PartName="/ppt/slides/_rels/slide13.xml.rels" ContentType="application/vnd.openxmlformats-package.relationships+xml"/>
  <Override PartName="/ppt/slides/_rels/slide30.xml.rels" ContentType="application/vnd.openxmlformats-package.relationships+xml"/>
  <Override PartName="/ppt/slides/_rels/slide2.xml.rels" ContentType="application/vnd.openxmlformats-package.relationships+xml"/>
  <Override PartName="/ppt/slides/_rels/slide29.xml.rels" ContentType="application/vnd.openxmlformats-package.relationships+xml"/>
  <Override PartName="/ppt/slides/slide25.xml" ContentType="application/vnd.openxmlformats-officedocument.presentationml.slide+xml"/>
  <Override PartName="/ppt/slides/slide42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3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8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37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Override PartName="/ppt/slides/slide32.xml" ContentType="application/vnd.openxmlformats-officedocument.presentationml.slide+xml"/>
  <Override PartName="/ppt/slides/slide23.xml" ContentType="application/vnd.openxmlformats-officedocument.presentationml.slide+xml"/>
  <Override PartName="/ppt/slides/slide40.xml" ContentType="application/vnd.openxmlformats-officedocument.presentationml.slide+xml"/>
  <Override PartName="/ppt/slides/slide16.xml" ContentType="application/vnd.openxmlformats-officedocument.presentationml.slide+xml"/>
  <Override PartName="/ppt/slides/slide33.xml" ContentType="application/vnd.openxmlformats-officedocument.presentationml.slide+xml"/>
  <Override PartName="/ppt/slides/slide24.xml" ContentType="application/vnd.openxmlformats-officedocument.presentationml.slide+xml"/>
  <Override PartName="/ppt/slides/slide41.xml" ContentType="application/vnd.openxmlformats-officedocument.presentationml.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drawing2.xml" ContentType="application/vnd.ms-office.drawingml.diagramDrawing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</p:sldIdLst>
  <p:sldSz cx="9144000" cy="5143500"/>
  <p:notesSz cx="6797675" cy="992663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2E2C8C-883B-44F7-B08A-A46D4087F554}" type="doc">
      <dgm:prSet loTypeId="urn:microsoft.com/office/officeart/2008/layout/LinedList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355C09A6-65D1-41B4-B98A-26887FB73311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желтая зона</a:t>
          </a:r>
        </a:p>
      </dgm:t>
    </dgm:pt>
    <dgm:pt modelId="{0EF65074-DC8B-496D-8370-6A60EAF1C50A}" type="par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43999-FDF9-4AF9-93C7-52E5C4E3F9DC}" type="sib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9D6A3-231C-45C1-A7EB-443270E773F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совершившие самовольные уходы из семей, образовательных организаций с круглосуточным пребыванием несовершеннолетних и иные</a:t>
          </a:r>
        </a:p>
      </dgm:t>
    </dgm:pt>
    <dgm:pt modelId="{0E09A3B4-C8AB-4FD0-8557-1A8B5497636D}" type="par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D93A7-77FE-4294-B70F-3A12C3B92E1C}" type="sib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A0FE6-BFBC-4637-8A62-A0230E0406C8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содержащиеся в социально-реабилитационных центрах для несовершеннолетних, социальных приютах, центрах помощи детям, оставшимся без попечения родителей, специальных учебно-воспитательных и других учреждениях для несовершеннолетних, нуждающихся в социальной помощи и (или) реабилитации</a:t>
          </a:r>
        </a:p>
      </dgm:t>
    </dgm:pt>
    <dgm:pt modelId="{B4CC43B2-FBD6-4C67-BA27-B4C8A0AB9D84}" type="parTrans" cxnId="{49B2AE01-8E7C-4202-B03A-5BEFAF1D8F6A}">
      <dgm:prSet/>
      <dgm:spPr/>
      <dgm:t>
        <a:bodyPr/>
        <a:lstStyle/>
        <a:p>
          <a:endParaRPr lang="ru-RU"/>
        </a:p>
      </dgm:t>
    </dgm:pt>
    <dgm:pt modelId="{B8AA533F-A132-47D1-9C39-8157E1B3414C}" type="sibTrans" cxnId="{49B2AE01-8E7C-4202-B03A-5BEFAF1D8F6A}">
      <dgm:prSet/>
      <dgm:spPr/>
      <dgm:t>
        <a:bodyPr/>
        <a:lstStyle/>
        <a:p>
          <a:endParaRPr lang="ru-RU"/>
        </a:p>
      </dgm:t>
    </dgm:pt>
    <dgm:pt modelId="{649881EF-66FB-4F21-BA64-3FF8F13F2FAC}">
      <dgm:prSet custT="1"/>
      <dgm:spPr/>
      <dgm:t>
        <a:bodyPr/>
        <a:lstStyle/>
        <a:p>
          <a:r>
            <a:rPr lang="ru-RU" sz="1400" b="1" i="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«психологическому насилию, систематическому унижению чести и достоинства, издевательствам, </a:t>
          </a: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преследованию»</a:t>
          </a:r>
          <a:endParaRPr lang="ru-RU" sz="1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1785D-85AB-4084-8904-8A6569F2EF78}" type="parTrans" cxnId="{93149717-B3DE-4407-9E82-78A83BDC0314}">
      <dgm:prSet/>
      <dgm:spPr/>
      <dgm:t>
        <a:bodyPr/>
        <a:lstStyle/>
        <a:p>
          <a:endParaRPr lang="ru-RU"/>
        </a:p>
      </dgm:t>
    </dgm:pt>
    <dgm:pt modelId="{CD0A3EB2-8430-4469-96A9-521FB2C02E35}" type="sibTrans" cxnId="{93149717-B3DE-4407-9E82-78A83BDC0314}">
      <dgm:prSet/>
      <dgm:spPr/>
      <dgm:t>
        <a:bodyPr/>
        <a:lstStyle/>
        <a:p>
          <a:endParaRPr lang="ru-RU"/>
        </a:p>
      </dgm:t>
    </dgm:pt>
    <dgm:pt modelId="{304B8460-F2E4-4059-A572-AF4F54C71DEB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несовершеннолетнее, попавшие в «группу риска» по результатам социально-психологического тестирования и мониторинга безопасности образовательной среды</a:t>
          </a:r>
        </a:p>
      </dgm:t>
    </dgm:pt>
    <dgm:pt modelId="{7CAE422D-CDE1-4E06-A748-370A934DC5D5}" type="parTrans" cxnId="{39FB85E2-BDCE-4852-A3E8-88BF27157CCD}">
      <dgm:prSet/>
      <dgm:spPr/>
      <dgm:t>
        <a:bodyPr/>
        <a:lstStyle/>
        <a:p>
          <a:endParaRPr lang="ru-RU"/>
        </a:p>
      </dgm:t>
    </dgm:pt>
    <dgm:pt modelId="{32C4FABD-02F5-4F44-A160-ED84A4D8EF80}" type="sibTrans" cxnId="{39FB85E2-BDCE-4852-A3E8-88BF27157CCD}">
      <dgm:prSet/>
      <dgm:spPr/>
      <dgm:t>
        <a:bodyPr/>
        <a:lstStyle/>
        <a:p>
          <a:endParaRPr lang="ru-RU"/>
        </a:p>
      </dgm:t>
    </dgm:pt>
    <dgm:pt modelId="{35EC4400-7ED9-4E40-8064-DFC2382A3C11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сексуальному насилию</a:t>
          </a:r>
        </a:p>
        <a:p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D6DF9-9D5C-49C8-BB71-94035CEF9A1E}" type="parTrans" cxnId="{D7DED2A4-0260-4AEF-86F9-47979591806F}">
      <dgm:prSet/>
      <dgm:spPr/>
      <dgm:t>
        <a:bodyPr/>
        <a:lstStyle/>
        <a:p>
          <a:endParaRPr lang="ru-RU"/>
        </a:p>
      </dgm:t>
    </dgm:pt>
    <dgm:pt modelId="{101C1B38-9441-430C-BF0F-95FFA8C53C4D}" type="sibTrans" cxnId="{D7DED2A4-0260-4AEF-86F9-47979591806F}">
      <dgm:prSet/>
      <dgm:spPr/>
      <dgm:t>
        <a:bodyPr/>
        <a:lstStyle/>
        <a:p>
          <a:endParaRPr lang="ru-RU"/>
        </a:p>
      </dgm:t>
    </dgm:pt>
    <dgm:pt modelId="{CF51B6F2-AE74-438A-834E-1AAD62903487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прибывшие из зон боевых действий</a:t>
          </a:r>
        </a:p>
      </dgm:t>
    </dgm:pt>
    <dgm:pt modelId="{EF1F3EC7-5C5E-4C22-89B1-57E0E80217F5}" type="parTrans" cxnId="{11D70A4B-54B5-4DB9-A717-6A88D9769F60}">
      <dgm:prSet/>
      <dgm:spPr/>
      <dgm:t>
        <a:bodyPr/>
        <a:lstStyle/>
        <a:p>
          <a:endParaRPr lang="ru-RU"/>
        </a:p>
      </dgm:t>
    </dgm:pt>
    <dgm:pt modelId="{79E1A6E1-37D2-485B-9A6A-806B5D6FF045}" type="sibTrans" cxnId="{11D70A4B-54B5-4DB9-A717-6A88D9769F60}">
      <dgm:prSet/>
      <dgm:spPr/>
      <dgm:t>
        <a:bodyPr/>
        <a:lstStyle/>
        <a:p>
          <a:endParaRPr lang="ru-RU"/>
        </a:p>
      </dgm:t>
    </dgm:pt>
    <dgm:pt modelId="{B2CE7ADD-4001-42F1-AD5A-6D2F0C353D62}" type="pres">
      <dgm:prSet presAssocID="{B42E2C8C-883B-44F7-B08A-A46D4087F5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50E04CE-AC3C-42B4-8EDD-CE768C0194BF}" type="pres">
      <dgm:prSet presAssocID="{355C09A6-65D1-41B4-B98A-26887FB73311}" presName="thickLine" presStyleLbl="alignNode1" presStyleIdx="0" presStyleCnt="1"/>
      <dgm:spPr/>
    </dgm:pt>
    <dgm:pt modelId="{5AC97D28-9D1E-4358-B8DF-D458B15683B2}" type="pres">
      <dgm:prSet presAssocID="{355C09A6-65D1-41B4-B98A-26887FB73311}" presName="horz1" presStyleCnt="0"/>
      <dgm:spPr/>
    </dgm:pt>
    <dgm:pt modelId="{0E6A70E8-A27B-4A1C-BD74-B6D55FCE55A7}" type="pres">
      <dgm:prSet presAssocID="{355C09A6-65D1-41B4-B98A-26887FB73311}" presName="tx1" presStyleLbl="revTx" presStyleIdx="0" presStyleCnt="7"/>
      <dgm:spPr/>
      <dgm:t>
        <a:bodyPr/>
        <a:lstStyle/>
        <a:p>
          <a:endParaRPr lang="ru-RU"/>
        </a:p>
      </dgm:t>
    </dgm:pt>
    <dgm:pt modelId="{231D3351-FB82-481D-A077-0539AAC34287}" type="pres">
      <dgm:prSet presAssocID="{355C09A6-65D1-41B4-B98A-26887FB73311}" presName="vert1" presStyleCnt="0"/>
      <dgm:spPr/>
    </dgm:pt>
    <dgm:pt modelId="{02ED16DB-7ED0-4C75-80E4-571A8353641A}" type="pres">
      <dgm:prSet presAssocID="{6969D6A3-231C-45C1-A7EB-443270E773FD}" presName="vertSpace2a" presStyleCnt="0"/>
      <dgm:spPr/>
    </dgm:pt>
    <dgm:pt modelId="{05B36055-B611-45C0-B16B-AA1402333EEB}" type="pres">
      <dgm:prSet presAssocID="{6969D6A3-231C-45C1-A7EB-443270E773FD}" presName="horz2" presStyleCnt="0"/>
      <dgm:spPr/>
    </dgm:pt>
    <dgm:pt modelId="{D993F931-E9C2-4F4E-B77B-9F6AA54AACD1}" type="pres">
      <dgm:prSet presAssocID="{6969D6A3-231C-45C1-A7EB-443270E773FD}" presName="horzSpace2" presStyleCnt="0"/>
      <dgm:spPr/>
    </dgm:pt>
    <dgm:pt modelId="{7FE3D65B-D61D-4F85-8273-65C817CB308E}" type="pres">
      <dgm:prSet presAssocID="{6969D6A3-231C-45C1-A7EB-443270E773FD}" presName="tx2" presStyleLbl="revTx" presStyleIdx="1" presStyleCnt="7"/>
      <dgm:spPr/>
      <dgm:t>
        <a:bodyPr/>
        <a:lstStyle/>
        <a:p>
          <a:endParaRPr lang="ru-RU"/>
        </a:p>
      </dgm:t>
    </dgm:pt>
    <dgm:pt modelId="{104600C4-1BED-47BD-8EB8-BD919F8B9AE1}" type="pres">
      <dgm:prSet presAssocID="{6969D6A3-231C-45C1-A7EB-443270E773FD}" presName="vert2" presStyleCnt="0"/>
      <dgm:spPr/>
    </dgm:pt>
    <dgm:pt modelId="{E273275B-95A2-4833-9507-715ADEEBAA4F}" type="pres">
      <dgm:prSet presAssocID="{6969D6A3-231C-45C1-A7EB-443270E773FD}" presName="thinLine2b" presStyleLbl="callout" presStyleIdx="0" presStyleCnt="6" custLinFactY="85695" custLinFactNeighborX="-96" custLinFactNeighborY="100000"/>
      <dgm:spPr/>
    </dgm:pt>
    <dgm:pt modelId="{FC3A8622-EC78-4EB2-8934-A6F615D93B23}" type="pres">
      <dgm:prSet presAssocID="{6969D6A3-231C-45C1-A7EB-443270E773FD}" presName="vertSpace2b" presStyleCnt="0"/>
      <dgm:spPr/>
    </dgm:pt>
    <dgm:pt modelId="{2E4F72F1-7AF4-4240-88DB-EC0EC8B42A91}" type="pres">
      <dgm:prSet presAssocID="{E5CA0FE6-BFBC-4637-8A62-A0230E0406C8}" presName="horz2" presStyleCnt="0"/>
      <dgm:spPr/>
    </dgm:pt>
    <dgm:pt modelId="{A9003181-6C41-4C4B-86AD-501AA8DCF78D}" type="pres">
      <dgm:prSet presAssocID="{E5CA0FE6-BFBC-4637-8A62-A0230E0406C8}" presName="horzSpace2" presStyleCnt="0"/>
      <dgm:spPr/>
    </dgm:pt>
    <dgm:pt modelId="{B9227E0B-183E-4211-929A-A3F1A6812265}" type="pres">
      <dgm:prSet presAssocID="{E5CA0FE6-BFBC-4637-8A62-A0230E0406C8}" presName="tx2" presStyleLbl="revTx" presStyleIdx="2" presStyleCnt="7" custLinFactNeighborX="-97" custLinFactNeighborY="8877"/>
      <dgm:spPr/>
      <dgm:t>
        <a:bodyPr/>
        <a:lstStyle/>
        <a:p>
          <a:endParaRPr lang="ru-RU"/>
        </a:p>
      </dgm:t>
    </dgm:pt>
    <dgm:pt modelId="{43063FD1-6F63-4188-827D-81C19FD56A93}" type="pres">
      <dgm:prSet presAssocID="{E5CA0FE6-BFBC-4637-8A62-A0230E0406C8}" presName="vert2" presStyleCnt="0"/>
      <dgm:spPr/>
    </dgm:pt>
    <dgm:pt modelId="{91713429-E6BC-4DD0-8F90-F90A466AD8FB}" type="pres">
      <dgm:prSet presAssocID="{E5CA0FE6-BFBC-4637-8A62-A0230E0406C8}" presName="thinLine2b" presStyleLbl="callout" presStyleIdx="1" presStyleCnt="6" custLinFactY="523639" custLinFactNeighborX="616" custLinFactNeighborY="600000"/>
      <dgm:spPr/>
    </dgm:pt>
    <dgm:pt modelId="{31D5BA21-8D73-4B0C-9A60-FFBB3CD16CC1}" type="pres">
      <dgm:prSet presAssocID="{E5CA0FE6-BFBC-4637-8A62-A0230E0406C8}" presName="vertSpace2b" presStyleCnt="0"/>
      <dgm:spPr/>
    </dgm:pt>
    <dgm:pt modelId="{8FDA11FE-FD82-4DCE-A6B0-3AC8203903E4}" type="pres">
      <dgm:prSet presAssocID="{649881EF-66FB-4F21-BA64-3FF8F13F2FAC}" presName="horz2" presStyleCnt="0"/>
      <dgm:spPr/>
    </dgm:pt>
    <dgm:pt modelId="{0D645EF0-D010-4EA5-93F4-2D78ECEFA760}" type="pres">
      <dgm:prSet presAssocID="{649881EF-66FB-4F21-BA64-3FF8F13F2FAC}" presName="horzSpace2" presStyleCnt="0"/>
      <dgm:spPr/>
    </dgm:pt>
    <dgm:pt modelId="{FBCAD8EC-6824-441A-BA2D-0F4F90E4CC4D}" type="pres">
      <dgm:prSet presAssocID="{649881EF-66FB-4F21-BA64-3FF8F13F2FAC}" presName="tx2" presStyleLbl="revTx" presStyleIdx="3" presStyleCnt="7" custLinFactNeighborX="627" custLinFactNeighborY="48340"/>
      <dgm:spPr/>
      <dgm:t>
        <a:bodyPr/>
        <a:lstStyle/>
        <a:p>
          <a:endParaRPr lang="ru-RU"/>
        </a:p>
      </dgm:t>
    </dgm:pt>
    <dgm:pt modelId="{B40F07BD-2E34-485F-BA10-B28FC4C7B31E}" type="pres">
      <dgm:prSet presAssocID="{649881EF-66FB-4F21-BA64-3FF8F13F2FAC}" presName="vert2" presStyleCnt="0"/>
      <dgm:spPr/>
    </dgm:pt>
    <dgm:pt modelId="{3D70A34A-1AED-46B9-8A47-E5904CBF91D1}" type="pres">
      <dgm:prSet presAssocID="{649881EF-66FB-4F21-BA64-3FF8F13F2FAC}" presName="thinLine2b" presStyleLbl="callout" presStyleIdx="2" presStyleCnt="6" custLinFactY="400000" custLinFactNeighborX="-191" custLinFactNeighborY="427962"/>
      <dgm:spPr/>
    </dgm:pt>
    <dgm:pt modelId="{F5E50AD4-D70D-4867-BF5F-981E58D55559}" type="pres">
      <dgm:prSet presAssocID="{649881EF-66FB-4F21-BA64-3FF8F13F2FAC}" presName="vertSpace2b" presStyleCnt="0"/>
      <dgm:spPr/>
    </dgm:pt>
    <dgm:pt modelId="{D7C3C875-D438-4752-ABC2-D0CEF50D4774}" type="pres">
      <dgm:prSet presAssocID="{304B8460-F2E4-4059-A572-AF4F54C71DEB}" presName="horz2" presStyleCnt="0"/>
      <dgm:spPr/>
    </dgm:pt>
    <dgm:pt modelId="{D003BC8E-DEB8-4E1E-A133-1C62562C90C0}" type="pres">
      <dgm:prSet presAssocID="{304B8460-F2E4-4059-A572-AF4F54C71DEB}" presName="horzSpace2" presStyleCnt="0"/>
      <dgm:spPr/>
    </dgm:pt>
    <dgm:pt modelId="{3C899E9D-E392-4593-BB43-E471106B91E3}" type="pres">
      <dgm:prSet presAssocID="{304B8460-F2E4-4059-A572-AF4F54C71DEB}" presName="tx2" presStyleLbl="revTx" presStyleIdx="4" presStyleCnt="7" custLinFactNeighborX="-195" custLinFactNeighborY="39454"/>
      <dgm:spPr/>
      <dgm:t>
        <a:bodyPr/>
        <a:lstStyle/>
        <a:p>
          <a:endParaRPr lang="ru-RU"/>
        </a:p>
      </dgm:t>
    </dgm:pt>
    <dgm:pt modelId="{9CCCCAF3-F2CD-4571-B775-8EBD9CBA6150}" type="pres">
      <dgm:prSet presAssocID="{304B8460-F2E4-4059-A572-AF4F54C71DEB}" presName="vert2" presStyleCnt="0"/>
      <dgm:spPr/>
    </dgm:pt>
    <dgm:pt modelId="{2C8B4513-3A6E-48F3-9537-ED2E2A283F38}" type="pres">
      <dgm:prSet presAssocID="{304B8460-F2E4-4059-A572-AF4F54C71DEB}" presName="thinLine2b" presStyleLbl="callout" presStyleIdx="3" presStyleCnt="6" custLinFactY="400000" custLinFactNeighborX="-188" custLinFactNeighborY="408212"/>
      <dgm:spPr/>
    </dgm:pt>
    <dgm:pt modelId="{240F65D9-DB76-42FA-9501-9FA6923D6574}" type="pres">
      <dgm:prSet presAssocID="{304B8460-F2E4-4059-A572-AF4F54C71DEB}" presName="vertSpace2b" presStyleCnt="0"/>
      <dgm:spPr/>
    </dgm:pt>
    <dgm:pt modelId="{CA382A28-103F-4DA7-B43D-9876AD73B5B7}" type="pres">
      <dgm:prSet presAssocID="{35EC4400-7ED9-4E40-8064-DFC2382A3C11}" presName="horz2" presStyleCnt="0"/>
      <dgm:spPr/>
    </dgm:pt>
    <dgm:pt modelId="{7FC808D5-10E8-45AD-963B-48CE7671CA41}" type="pres">
      <dgm:prSet presAssocID="{35EC4400-7ED9-4E40-8064-DFC2382A3C11}" presName="horzSpace2" presStyleCnt="0"/>
      <dgm:spPr/>
    </dgm:pt>
    <dgm:pt modelId="{392E5FE1-FB18-4340-989A-7F31FF6622AA}" type="pres">
      <dgm:prSet presAssocID="{35EC4400-7ED9-4E40-8064-DFC2382A3C11}" presName="tx2" presStyleLbl="revTx" presStyleIdx="5" presStyleCnt="7" custLinFactNeighborX="-487" custLinFactNeighborY="56223"/>
      <dgm:spPr/>
      <dgm:t>
        <a:bodyPr/>
        <a:lstStyle/>
        <a:p>
          <a:endParaRPr lang="ru-RU"/>
        </a:p>
      </dgm:t>
    </dgm:pt>
    <dgm:pt modelId="{355FBA8D-D816-494D-A0AA-EBC7E1960256}" type="pres">
      <dgm:prSet presAssocID="{35EC4400-7ED9-4E40-8064-DFC2382A3C11}" presName="vert2" presStyleCnt="0"/>
      <dgm:spPr/>
    </dgm:pt>
    <dgm:pt modelId="{354C8ADD-37B9-4BBC-8984-8D68FD2CE4AB}" type="pres">
      <dgm:prSet presAssocID="{35EC4400-7ED9-4E40-8064-DFC2382A3C11}" presName="thinLine2b" presStyleLbl="callout" presStyleIdx="4" presStyleCnt="6" custLinFactY="39292" custLinFactNeighborX="-188" custLinFactNeighborY="100000"/>
      <dgm:spPr/>
    </dgm:pt>
    <dgm:pt modelId="{6AB30C8E-6914-4A60-910D-5A8B39D45EF7}" type="pres">
      <dgm:prSet presAssocID="{35EC4400-7ED9-4E40-8064-DFC2382A3C11}" presName="vertSpace2b" presStyleCnt="0"/>
      <dgm:spPr/>
    </dgm:pt>
    <dgm:pt modelId="{2AEF5786-A525-48CE-AECC-FBFD0D359088}" type="pres">
      <dgm:prSet presAssocID="{CF51B6F2-AE74-438A-834E-1AAD62903487}" presName="horz2" presStyleCnt="0"/>
      <dgm:spPr/>
    </dgm:pt>
    <dgm:pt modelId="{A86D70B8-3824-4C1E-92B2-995317B2415D}" type="pres">
      <dgm:prSet presAssocID="{CF51B6F2-AE74-438A-834E-1AAD62903487}" presName="horzSpace2" presStyleCnt="0"/>
      <dgm:spPr/>
    </dgm:pt>
    <dgm:pt modelId="{A0E0BD9B-DC6A-4B28-AA85-643D18A4AD48}" type="pres">
      <dgm:prSet presAssocID="{CF51B6F2-AE74-438A-834E-1AAD62903487}" presName="tx2" presStyleLbl="revTx" presStyleIdx="6" presStyleCnt="7" custScaleY="55367" custLinFactNeighborX="-97" custLinFactNeighborY="31981"/>
      <dgm:spPr/>
      <dgm:t>
        <a:bodyPr/>
        <a:lstStyle/>
        <a:p>
          <a:endParaRPr lang="ru-RU"/>
        </a:p>
      </dgm:t>
    </dgm:pt>
    <dgm:pt modelId="{2FE54FDC-9B62-4FF7-BBB3-538A2D6F7DBB}" type="pres">
      <dgm:prSet presAssocID="{CF51B6F2-AE74-438A-834E-1AAD62903487}" presName="vert2" presStyleCnt="0"/>
      <dgm:spPr/>
    </dgm:pt>
    <dgm:pt modelId="{C43C691C-5073-4ED2-AE61-A42877400424}" type="pres">
      <dgm:prSet presAssocID="{CF51B6F2-AE74-438A-834E-1AAD62903487}" presName="thinLine2b" presStyleLbl="callout" presStyleIdx="5" presStyleCnt="6"/>
      <dgm:spPr/>
    </dgm:pt>
    <dgm:pt modelId="{FC19B142-3C26-4745-A14B-422C6FC8DACE}" type="pres">
      <dgm:prSet presAssocID="{CF51B6F2-AE74-438A-834E-1AAD62903487}" presName="vertSpace2b" presStyleCnt="0"/>
      <dgm:spPr/>
    </dgm:pt>
  </dgm:ptLst>
  <dgm:cxnLst>
    <dgm:cxn modelId="{11D70A4B-54B5-4DB9-A717-6A88D9769F60}" srcId="{355C09A6-65D1-41B4-B98A-26887FB73311}" destId="{CF51B6F2-AE74-438A-834E-1AAD62903487}" srcOrd="5" destOrd="0" parTransId="{EF1F3EC7-5C5E-4C22-89B1-57E0E80217F5}" sibTransId="{79E1A6E1-37D2-485B-9A6A-806B5D6FF045}"/>
    <dgm:cxn modelId="{55057650-C9F2-47D7-9876-2FECF17A9CBB}" type="presOf" srcId="{304B8460-F2E4-4059-A572-AF4F54C71DEB}" destId="{3C899E9D-E392-4593-BB43-E471106B91E3}" srcOrd="0" destOrd="0" presId="urn:microsoft.com/office/officeart/2008/layout/LinedList"/>
    <dgm:cxn modelId="{2034F072-53BC-4614-B770-A99358C18596}" type="presOf" srcId="{649881EF-66FB-4F21-BA64-3FF8F13F2FAC}" destId="{FBCAD8EC-6824-441A-BA2D-0F4F90E4CC4D}" srcOrd="0" destOrd="0" presId="urn:microsoft.com/office/officeart/2008/layout/LinedList"/>
    <dgm:cxn modelId="{29A584D2-3BFE-4502-9120-AA6165B57A3B}" srcId="{B42E2C8C-883B-44F7-B08A-A46D4087F554}" destId="{355C09A6-65D1-41B4-B98A-26887FB73311}" srcOrd="0" destOrd="0" parTransId="{0EF65074-DC8B-496D-8370-6A60EAF1C50A}" sibTransId="{31843999-FDF9-4AF9-93C7-52E5C4E3F9DC}"/>
    <dgm:cxn modelId="{B5A9036E-B299-4C35-AA52-6A283CECE290}" type="presOf" srcId="{B42E2C8C-883B-44F7-B08A-A46D4087F554}" destId="{B2CE7ADD-4001-42F1-AD5A-6D2F0C353D62}" srcOrd="0" destOrd="0" presId="urn:microsoft.com/office/officeart/2008/layout/LinedList"/>
    <dgm:cxn modelId="{A8EF5DC3-4BBB-4141-9C62-1B8F0A05AB1B}" type="presOf" srcId="{355C09A6-65D1-41B4-B98A-26887FB73311}" destId="{0E6A70E8-A27B-4A1C-BD74-B6D55FCE55A7}" srcOrd="0" destOrd="0" presId="urn:microsoft.com/office/officeart/2008/layout/LinedList"/>
    <dgm:cxn modelId="{A6C0D728-9E75-4F5F-B38E-007AE4B92E52}" type="presOf" srcId="{35EC4400-7ED9-4E40-8064-DFC2382A3C11}" destId="{392E5FE1-FB18-4340-989A-7F31FF6622AA}" srcOrd="0" destOrd="0" presId="urn:microsoft.com/office/officeart/2008/layout/LinedList"/>
    <dgm:cxn modelId="{D7DED2A4-0260-4AEF-86F9-47979591806F}" srcId="{355C09A6-65D1-41B4-B98A-26887FB73311}" destId="{35EC4400-7ED9-4E40-8064-DFC2382A3C11}" srcOrd="4" destOrd="0" parTransId="{819D6DF9-9D5C-49C8-BB71-94035CEF9A1E}" sibTransId="{101C1B38-9441-430C-BF0F-95FFA8C53C4D}"/>
    <dgm:cxn modelId="{49B2AE01-8E7C-4202-B03A-5BEFAF1D8F6A}" srcId="{355C09A6-65D1-41B4-B98A-26887FB73311}" destId="{E5CA0FE6-BFBC-4637-8A62-A0230E0406C8}" srcOrd="1" destOrd="0" parTransId="{B4CC43B2-FBD6-4C67-BA27-B4C8A0AB9D84}" sibTransId="{B8AA533F-A132-47D1-9C39-8157E1B3414C}"/>
    <dgm:cxn modelId="{97AA95CB-C462-4016-BFF0-769D1A75EE13}" srcId="{355C09A6-65D1-41B4-B98A-26887FB73311}" destId="{6969D6A3-231C-45C1-A7EB-443270E773FD}" srcOrd="0" destOrd="0" parTransId="{0E09A3B4-C8AB-4FD0-8557-1A8B5497636D}" sibTransId="{DCDD93A7-77FE-4294-B70F-3A12C3B92E1C}"/>
    <dgm:cxn modelId="{93149717-B3DE-4407-9E82-78A83BDC0314}" srcId="{355C09A6-65D1-41B4-B98A-26887FB73311}" destId="{649881EF-66FB-4F21-BA64-3FF8F13F2FAC}" srcOrd="2" destOrd="0" parTransId="{56A1785D-85AB-4084-8904-8A6569F2EF78}" sibTransId="{CD0A3EB2-8430-4469-96A9-521FB2C02E35}"/>
    <dgm:cxn modelId="{7BE63ED9-8981-4B91-9180-C5476CD4A14C}" type="presOf" srcId="{E5CA0FE6-BFBC-4637-8A62-A0230E0406C8}" destId="{B9227E0B-183E-4211-929A-A3F1A6812265}" srcOrd="0" destOrd="0" presId="urn:microsoft.com/office/officeart/2008/layout/LinedList"/>
    <dgm:cxn modelId="{39FB85E2-BDCE-4852-A3E8-88BF27157CCD}" srcId="{355C09A6-65D1-41B4-B98A-26887FB73311}" destId="{304B8460-F2E4-4059-A572-AF4F54C71DEB}" srcOrd="3" destOrd="0" parTransId="{7CAE422D-CDE1-4E06-A748-370A934DC5D5}" sibTransId="{32C4FABD-02F5-4F44-A160-ED84A4D8EF80}"/>
    <dgm:cxn modelId="{D29780AF-5D44-4B7A-B080-B62704EE3A91}" type="presOf" srcId="{6969D6A3-231C-45C1-A7EB-443270E773FD}" destId="{7FE3D65B-D61D-4F85-8273-65C817CB308E}" srcOrd="0" destOrd="0" presId="urn:microsoft.com/office/officeart/2008/layout/LinedList"/>
    <dgm:cxn modelId="{78BAD667-DA96-42EB-9D9B-041E9A11A735}" type="presOf" srcId="{CF51B6F2-AE74-438A-834E-1AAD62903487}" destId="{A0E0BD9B-DC6A-4B28-AA85-643D18A4AD48}" srcOrd="0" destOrd="0" presId="urn:microsoft.com/office/officeart/2008/layout/LinedList"/>
    <dgm:cxn modelId="{D0ED78E1-9928-48F7-A676-8393C0E8419C}" type="presParOf" srcId="{B2CE7ADD-4001-42F1-AD5A-6D2F0C353D62}" destId="{850E04CE-AC3C-42B4-8EDD-CE768C0194BF}" srcOrd="0" destOrd="0" presId="urn:microsoft.com/office/officeart/2008/layout/LinedList"/>
    <dgm:cxn modelId="{261D9399-D190-4BE7-A732-936CFB2A2289}" type="presParOf" srcId="{B2CE7ADD-4001-42F1-AD5A-6D2F0C353D62}" destId="{5AC97D28-9D1E-4358-B8DF-D458B15683B2}" srcOrd="1" destOrd="0" presId="urn:microsoft.com/office/officeart/2008/layout/LinedList"/>
    <dgm:cxn modelId="{95AAE9DD-0FE7-44B0-BB62-6D31538AD6FC}" type="presParOf" srcId="{5AC97D28-9D1E-4358-B8DF-D458B15683B2}" destId="{0E6A70E8-A27B-4A1C-BD74-B6D55FCE55A7}" srcOrd="0" destOrd="0" presId="urn:microsoft.com/office/officeart/2008/layout/LinedList"/>
    <dgm:cxn modelId="{7C22B75B-38E8-4599-94C4-2093B498A064}" type="presParOf" srcId="{5AC97D28-9D1E-4358-B8DF-D458B15683B2}" destId="{231D3351-FB82-481D-A077-0539AAC34287}" srcOrd="1" destOrd="0" presId="urn:microsoft.com/office/officeart/2008/layout/LinedList"/>
    <dgm:cxn modelId="{34732E27-78F3-4C85-8E06-04F81DCCA3A7}" type="presParOf" srcId="{231D3351-FB82-481D-A077-0539AAC34287}" destId="{02ED16DB-7ED0-4C75-80E4-571A8353641A}" srcOrd="0" destOrd="0" presId="urn:microsoft.com/office/officeart/2008/layout/LinedList"/>
    <dgm:cxn modelId="{41D7C65B-F72E-4067-A09D-2955B11DFF28}" type="presParOf" srcId="{231D3351-FB82-481D-A077-0539AAC34287}" destId="{05B36055-B611-45C0-B16B-AA1402333EEB}" srcOrd="1" destOrd="0" presId="urn:microsoft.com/office/officeart/2008/layout/LinedList"/>
    <dgm:cxn modelId="{55DB268E-9E87-4C42-A75D-30337AD6B869}" type="presParOf" srcId="{05B36055-B611-45C0-B16B-AA1402333EEB}" destId="{D993F931-E9C2-4F4E-B77B-9F6AA54AACD1}" srcOrd="0" destOrd="0" presId="urn:microsoft.com/office/officeart/2008/layout/LinedList"/>
    <dgm:cxn modelId="{BDC04420-72A6-4685-9029-0DF50FEBE94D}" type="presParOf" srcId="{05B36055-B611-45C0-B16B-AA1402333EEB}" destId="{7FE3D65B-D61D-4F85-8273-65C817CB308E}" srcOrd="1" destOrd="0" presId="urn:microsoft.com/office/officeart/2008/layout/LinedList"/>
    <dgm:cxn modelId="{FFB5C1F3-A914-4E61-904E-4416C96516E5}" type="presParOf" srcId="{05B36055-B611-45C0-B16B-AA1402333EEB}" destId="{104600C4-1BED-47BD-8EB8-BD919F8B9AE1}" srcOrd="2" destOrd="0" presId="urn:microsoft.com/office/officeart/2008/layout/LinedList"/>
    <dgm:cxn modelId="{E4E56666-47F1-40BA-9EB3-CCEA36902DE7}" type="presParOf" srcId="{231D3351-FB82-481D-A077-0539AAC34287}" destId="{E273275B-95A2-4833-9507-715ADEEBAA4F}" srcOrd="2" destOrd="0" presId="urn:microsoft.com/office/officeart/2008/layout/LinedList"/>
    <dgm:cxn modelId="{FA6A6795-39E4-4402-8855-7B9E74276F3C}" type="presParOf" srcId="{231D3351-FB82-481D-A077-0539AAC34287}" destId="{FC3A8622-EC78-4EB2-8934-A6F615D93B23}" srcOrd="3" destOrd="0" presId="urn:microsoft.com/office/officeart/2008/layout/LinedList"/>
    <dgm:cxn modelId="{D5C338A8-77FA-4FA9-A413-32991ECF40DB}" type="presParOf" srcId="{231D3351-FB82-481D-A077-0539AAC34287}" destId="{2E4F72F1-7AF4-4240-88DB-EC0EC8B42A91}" srcOrd="4" destOrd="0" presId="urn:microsoft.com/office/officeart/2008/layout/LinedList"/>
    <dgm:cxn modelId="{A2F15898-9C8E-4C81-94FA-E22F5BD7E690}" type="presParOf" srcId="{2E4F72F1-7AF4-4240-88DB-EC0EC8B42A91}" destId="{A9003181-6C41-4C4B-86AD-501AA8DCF78D}" srcOrd="0" destOrd="0" presId="urn:microsoft.com/office/officeart/2008/layout/LinedList"/>
    <dgm:cxn modelId="{3D016387-D203-47BF-AC38-9F12416B8F24}" type="presParOf" srcId="{2E4F72F1-7AF4-4240-88DB-EC0EC8B42A91}" destId="{B9227E0B-183E-4211-929A-A3F1A6812265}" srcOrd="1" destOrd="0" presId="urn:microsoft.com/office/officeart/2008/layout/LinedList"/>
    <dgm:cxn modelId="{77F29C92-003B-4519-836E-3A05B98ED459}" type="presParOf" srcId="{2E4F72F1-7AF4-4240-88DB-EC0EC8B42A91}" destId="{43063FD1-6F63-4188-827D-81C19FD56A93}" srcOrd="2" destOrd="0" presId="urn:microsoft.com/office/officeart/2008/layout/LinedList"/>
    <dgm:cxn modelId="{5A6D0452-0598-42C6-BFC2-CBD9C773D074}" type="presParOf" srcId="{231D3351-FB82-481D-A077-0539AAC34287}" destId="{91713429-E6BC-4DD0-8F90-F90A466AD8FB}" srcOrd="5" destOrd="0" presId="urn:microsoft.com/office/officeart/2008/layout/LinedList"/>
    <dgm:cxn modelId="{DA24AD13-4740-479E-A677-AEF72224B61C}" type="presParOf" srcId="{231D3351-FB82-481D-A077-0539AAC34287}" destId="{31D5BA21-8D73-4B0C-9A60-FFBB3CD16CC1}" srcOrd="6" destOrd="0" presId="urn:microsoft.com/office/officeart/2008/layout/LinedList"/>
    <dgm:cxn modelId="{0E160B50-811C-451F-B122-02653FFA3BD8}" type="presParOf" srcId="{231D3351-FB82-481D-A077-0539AAC34287}" destId="{8FDA11FE-FD82-4DCE-A6B0-3AC8203903E4}" srcOrd="7" destOrd="0" presId="urn:microsoft.com/office/officeart/2008/layout/LinedList"/>
    <dgm:cxn modelId="{B261D375-D4F8-437D-96EB-4E87159423C9}" type="presParOf" srcId="{8FDA11FE-FD82-4DCE-A6B0-3AC8203903E4}" destId="{0D645EF0-D010-4EA5-93F4-2D78ECEFA760}" srcOrd="0" destOrd="0" presId="urn:microsoft.com/office/officeart/2008/layout/LinedList"/>
    <dgm:cxn modelId="{69C4A1AF-3C08-4D68-B637-80F6F318B085}" type="presParOf" srcId="{8FDA11FE-FD82-4DCE-A6B0-3AC8203903E4}" destId="{FBCAD8EC-6824-441A-BA2D-0F4F90E4CC4D}" srcOrd="1" destOrd="0" presId="urn:microsoft.com/office/officeart/2008/layout/LinedList"/>
    <dgm:cxn modelId="{3F867DB5-ACED-4CA4-BD0B-899809BA0834}" type="presParOf" srcId="{8FDA11FE-FD82-4DCE-A6B0-3AC8203903E4}" destId="{B40F07BD-2E34-485F-BA10-B28FC4C7B31E}" srcOrd="2" destOrd="0" presId="urn:microsoft.com/office/officeart/2008/layout/LinedList"/>
    <dgm:cxn modelId="{DFDDC7F0-B0B1-4AFC-8975-2386A5558337}" type="presParOf" srcId="{231D3351-FB82-481D-A077-0539AAC34287}" destId="{3D70A34A-1AED-46B9-8A47-E5904CBF91D1}" srcOrd="8" destOrd="0" presId="urn:microsoft.com/office/officeart/2008/layout/LinedList"/>
    <dgm:cxn modelId="{8114C37E-CDA9-49F2-AC83-44DBF5D47911}" type="presParOf" srcId="{231D3351-FB82-481D-A077-0539AAC34287}" destId="{F5E50AD4-D70D-4867-BF5F-981E58D55559}" srcOrd="9" destOrd="0" presId="urn:microsoft.com/office/officeart/2008/layout/LinedList"/>
    <dgm:cxn modelId="{3E9C390B-E231-46BF-8720-E5B85736354A}" type="presParOf" srcId="{231D3351-FB82-481D-A077-0539AAC34287}" destId="{D7C3C875-D438-4752-ABC2-D0CEF50D4774}" srcOrd="10" destOrd="0" presId="urn:microsoft.com/office/officeart/2008/layout/LinedList"/>
    <dgm:cxn modelId="{89F4661C-81C8-4B29-BA76-E11176AEDA95}" type="presParOf" srcId="{D7C3C875-D438-4752-ABC2-D0CEF50D4774}" destId="{D003BC8E-DEB8-4E1E-A133-1C62562C90C0}" srcOrd="0" destOrd="0" presId="urn:microsoft.com/office/officeart/2008/layout/LinedList"/>
    <dgm:cxn modelId="{7F9B5C9D-7D04-4920-949A-C98EC42122F0}" type="presParOf" srcId="{D7C3C875-D438-4752-ABC2-D0CEF50D4774}" destId="{3C899E9D-E392-4593-BB43-E471106B91E3}" srcOrd="1" destOrd="0" presId="urn:microsoft.com/office/officeart/2008/layout/LinedList"/>
    <dgm:cxn modelId="{54FA5F21-3A3C-41CB-89DB-3B356B4761FC}" type="presParOf" srcId="{D7C3C875-D438-4752-ABC2-D0CEF50D4774}" destId="{9CCCCAF3-F2CD-4571-B775-8EBD9CBA6150}" srcOrd="2" destOrd="0" presId="urn:microsoft.com/office/officeart/2008/layout/LinedList"/>
    <dgm:cxn modelId="{409DC607-DB14-4258-A442-8B5DA2A183B8}" type="presParOf" srcId="{231D3351-FB82-481D-A077-0539AAC34287}" destId="{2C8B4513-3A6E-48F3-9537-ED2E2A283F38}" srcOrd="11" destOrd="0" presId="urn:microsoft.com/office/officeart/2008/layout/LinedList"/>
    <dgm:cxn modelId="{F3AA94A6-3946-4775-B9EE-12253F419639}" type="presParOf" srcId="{231D3351-FB82-481D-A077-0539AAC34287}" destId="{240F65D9-DB76-42FA-9501-9FA6923D6574}" srcOrd="12" destOrd="0" presId="urn:microsoft.com/office/officeart/2008/layout/LinedList"/>
    <dgm:cxn modelId="{228C3826-D61C-459F-A831-0D956CF13084}" type="presParOf" srcId="{231D3351-FB82-481D-A077-0539AAC34287}" destId="{CA382A28-103F-4DA7-B43D-9876AD73B5B7}" srcOrd="13" destOrd="0" presId="urn:microsoft.com/office/officeart/2008/layout/LinedList"/>
    <dgm:cxn modelId="{78732A9E-C998-4167-A850-E8C6EAE1B935}" type="presParOf" srcId="{CA382A28-103F-4DA7-B43D-9876AD73B5B7}" destId="{7FC808D5-10E8-45AD-963B-48CE7671CA41}" srcOrd="0" destOrd="0" presId="urn:microsoft.com/office/officeart/2008/layout/LinedList"/>
    <dgm:cxn modelId="{A38635D0-C645-4266-87DB-5E51D98C59B2}" type="presParOf" srcId="{CA382A28-103F-4DA7-B43D-9876AD73B5B7}" destId="{392E5FE1-FB18-4340-989A-7F31FF6622AA}" srcOrd="1" destOrd="0" presId="urn:microsoft.com/office/officeart/2008/layout/LinedList"/>
    <dgm:cxn modelId="{0F3ADDA3-1C46-4976-978D-BBB22E61E3C8}" type="presParOf" srcId="{CA382A28-103F-4DA7-B43D-9876AD73B5B7}" destId="{355FBA8D-D816-494D-A0AA-EBC7E1960256}" srcOrd="2" destOrd="0" presId="urn:microsoft.com/office/officeart/2008/layout/LinedList"/>
    <dgm:cxn modelId="{256B1BCD-A08B-412F-9BD6-AC09B786719D}" type="presParOf" srcId="{231D3351-FB82-481D-A077-0539AAC34287}" destId="{354C8ADD-37B9-4BBC-8984-8D68FD2CE4AB}" srcOrd="14" destOrd="0" presId="urn:microsoft.com/office/officeart/2008/layout/LinedList"/>
    <dgm:cxn modelId="{63A8DEC2-7908-4014-8D3D-B8D7B54CA5B8}" type="presParOf" srcId="{231D3351-FB82-481D-A077-0539AAC34287}" destId="{6AB30C8E-6914-4A60-910D-5A8B39D45EF7}" srcOrd="15" destOrd="0" presId="urn:microsoft.com/office/officeart/2008/layout/LinedList"/>
    <dgm:cxn modelId="{4C53DD78-FCE4-4D50-B4AE-E5389270432B}" type="presParOf" srcId="{231D3351-FB82-481D-A077-0539AAC34287}" destId="{2AEF5786-A525-48CE-AECC-FBFD0D359088}" srcOrd="16" destOrd="0" presId="urn:microsoft.com/office/officeart/2008/layout/LinedList"/>
    <dgm:cxn modelId="{CDAA4A5B-0AA4-4527-AF48-9143BFFABA9D}" type="presParOf" srcId="{2AEF5786-A525-48CE-AECC-FBFD0D359088}" destId="{A86D70B8-3824-4C1E-92B2-995317B2415D}" srcOrd="0" destOrd="0" presId="urn:microsoft.com/office/officeart/2008/layout/LinedList"/>
    <dgm:cxn modelId="{BE66F8EB-E953-4BD7-9331-0F3B33F3E03E}" type="presParOf" srcId="{2AEF5786-A525-48CE-AECC-FBFD0D359088}" destId="{A0E0BD9B-DC6A-4B28-AA85-643D18A4AD48}" srcOrd="1" destOrd="0" presId="urn:microsoft.com/office/officeart/2008/layout/LinedList"/>
    <dgm:cxn modelId="{B959B546-8412-4F0C-AB48-9DE98EC23228}" type="presParOf" srcId="{2AEF5786-A525-48CE-AECC-FBFD0D359088}" destId="{2FE54FDC-9B62-4FF7-BBB3-538A2D6F7DBB}" srcOrd="2" destOrd="0" presId="urn:microsoft.com/office/officeart/2008/layout/LinedList"/>
    <dgm:cxn modelId="{4DC6A826-31CE-4DF3-A88A-B8E6C1B7F095}" type="presParOf" srcId="{231D3351-FB82-481D-A077-0539AAC34287}" destId="{C43C691C-5073-4ED2-AE61-A42877400424}" srcOrd="17" destOrd="0" presId="urn:microsoft.com/office/officeart/2008/layout/LinedList"/>
    <dgm:cxn modelId="{C9799469-D5AE-4129-AD6E-FD07C2B2AF06}" type="presParOf" srcId="{231D3351-FB82-481D-A077-0539AAC34287}" destId="{FC19B142-3C26-4745-A14B-422C6FC8DACE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2E2C8C-883B-44F7-B08A-A46D4087F554}" type="doc">
      <dgm:prSet loTypeId="urn:microsoft.com/office/officeart/2008/layout/LinedLis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355C09A6-65D1-41B4-B98A-26887FB73311}">
      <dgm:prSet phldrT="[Текст]" custT="1"/>
      <dgm:spPr/>
      <dgm:t>
        <a:bodyPr/>
        <a:lstStyle/>
        <a:p>
          <a:r>
            <a: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зеленая зона</a:t>
          </a:r>
        </a:p>
      </dgm:t>
    </dgm:pt>
    <dgm:pt modelId="{0EF65074-DC8B-496D-8370-6A60EAF1C50A}" type="par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43999-FDF9-4AF9-93C7-52E5C4E3F9DC}" type="sib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9D6A3-231C-45C1-A7EB-443270E773F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воспитывающиеся в государственных учреждениях</a:t>
          </a:r>
        </a:p>
      </dgm:t>
    </dgm:pt>
    <dgm:pt modelId="{0E09A3B4-C8AB-4FD0-8557-1A8B5497636D}" type="par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D93A7-77FE-4294-B70F-3A12C3B92E1C}" type="sib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4C56F-F344-4EF7-B72B-2345CECBF7C4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в приемных семьях</a:t>
          </a:r>
        </a:p>
      </dgm:t>
    </dgm:pt>
    <dgm:pt modelId="{5F667236-116A-4CFB-8BA8-24F5896D7E0D}" type="parTrans" cxnId="{C4C3F0F4-1D0C-4B4F-BFFC-E34479B97E08}">
      <dgm:prSet/>
      <dgm:spPr/>
      <dgm:t>
        <a:bodyPr/>
        <a:lstStyle/>
        <a:p>
          <a:endParaRPr lang="ru-RU"/>
        </a:p>
      </dgm:t>
    </dgm:pt>
    <dgm:pt modelId="{B70B5281-1958-4863-BD6C-05B247FB4672}" type="sibTrans" cxnId="{C4C3F0F4-1D0C-4B4F-BFFC-E34479B97E08}">
      <dgm:prSet/>
      <dgm:spPr/>
      <dgm:t>
        <a:bodyPr/>
        <a:lstStyle/>
        <a:p>
          <a:endParaRPr lang="ru-RU"/>
        </a:p>
      </dgm:t>
    </dgm:pt>
    <dgm:pt modelId="{F8B5CF40-C49D-4874-B442-FEC7C5D1731B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отказавшиеся проходить социально-психологическое тестирование и мониторинг безопасности образовательной среды</a:t>
          </a:r>
        </a:p>
      </dgm:t>
    </dgm:pt>
    <dgm:pt modelId="{E906980B-2F54-47CF-854F-CA733080DB37}" type="parTrans" cxnId="{0D0C90E1-0A13-4FE8-81AD-FF8633B90BC5}">
      <dgm:prSet/>
      <dgm:spPr/>
      <dgm:t>
        <a:bodyPr/>
        <a:lstStyle/>
        <a:p>
          <a:endParaRPr lang="ru-RU"/>
        </a:p>
      </dgm:t>
    </dgm:pt>
    <dgm:pt modelId="{876AF57D-EA51-4CD3-8002-42AD5A5DFED9}" type="sibTrans" cxnId="{0D0C90E1-0A13-4FE8-81AD-FF8633B90BC5}">
      <dgm:prSet/>
      <dgm:spPr/>
      <dgm:t>
        <a:bodyPr/>
        <a:lstStyle/>
        <a:p>
          <a:endParaRPr lang="ru-RU"/>
        </a:p>
      </dgm:t>
    </dgm:pt>
    <dgm:pt modelId="{53641BB3-A161-451A-B325-04F094BB8D05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находящиеся на семейном обучении</a:t>
          </a:r>
        </a:p>
      </dgm:t>
    </dgm:pt>
    <dgm:pt modelId="{3B3FC835-682B-43C1-913E-E7D72B7E1311}" type="parTrans" cxnId="{C077DBC0-DB9E-450D-A0EA-E179404C7DE2}">
      <dgm:prSet/>
      <dgm:spPr/>
      <dgm:t>
        <a:bodyPr/>
        <a:lstStyle/>
        <a:p>
          <a:endParaRPr lang="ru-RU"/>
        </a:p>
      </dgm:t>
    </dgm:pt>
    <dgm:pt modelId="{D40A5AE1-C17E-41ED-9603-3727D9C68A3B}" type="sibTrans" cxnId="{C077DBC0-DB9E-450D-A0EA-E179404C7DE2}">
      <dgm:prSet/>
      <dgm:spPr/>
      <dgm:t>
        <a:bodyPr/>
        <a:lstStyle/>
        <a:p>
          <a:endParaRPr lang="ru-RU"/>
        </a:p>
      </dgm:t>
    </dgm:pt>
    <dgm:pt modelId="{69A49E48-79AE-4656-9D64-FF09A65E4803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родители (законные представители) которых являются ветеранами (участниками) СВО или погибшими/пропавшими без вести на зоне проведения СВО</a:t>
          </a:r>
        </a:p>
      </dgm:t>
    </dgm:pt>
    <dgm:pt modelId="{03D13122-B5D3-48BD-A92F-740948E65EA5}" type="parTrans" cxnId="{C2962743-6413-4FE4-846A-1E5396C29F94}">
      <dgm:prSet/>
      <dgm:spPr/>
      <dgm:t>
        <a:bodyPr/>
        <a:lstStyle/>
        <a:p>
          <a:endParaRPr lang="ru-RU"/>
        </a:p>
      </dgm:t>
    </dgm:pt>
    <dgm:pt modelId="{41B7B9C4-C5C7-4133-A3D2-984F70F5E339}" type="sibTrans" cxnId="{C2962743-6413-4FE4-846A-1E5396C29F94}">
      <dgm:prSet/>
      <dgm:spPr/>
      <dgm:t>
        <a:bodyPr/>
        <a:lstStyle/>
        <a:p>
          <a:endParaRPr lang="ru-RU"/>
        </a:p>
      </dgm:t>
    </dgm:pt>
    <dgm:pt modelId="{B2CE7ADD-4001-42F1-AD5A-6D2F0C353D62}" type="pres">
      <dgm:prSet presAssocID="{B42E2C8C-883B-44F7-B08A-A46D4087F5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50E04CE-AC3C-42B4-8EDD-CE768C0194BF}" type="pres">
      <dgm:prSet presAssocID="{355C09A6-65D1-41B4-B98A-26887FB73311}" presName="thickLine" presStyleLbl="alignNode1" presStyleIdx="0" presStyleCnt="1"/>
      <dgm:spPr/>
    </dgm:pt>
    <dgm:pt modelId="{5AC97D28-9D1E-4358-B8DF-D458B15683B2}" type="pres">
      <dgm:prSet presAssocID="{355C09A6-65D1-41B4-B98A-26887FB73311}" presName="horz1" presStyleCnt="0"/>
      <dgm:spPr/>
    </dgm:pt>
    <dgm:pt modelId="{0E6A70E8-A27B-4A1C-BD74-B6D55FCE55A7}" type="pres">
      <dgm:prSet presAssocID="{355C09A6-65D1-41B4-B98A-26887FB73311}" presName="tx1" presStyleLbl="revTx" presStyleIdx="0" presStyleCnt="6"/>
      <dgm:spPr/>
      <dgm:t>
        <a:bodyPr/>
        <a:lstStyle/>
        <a:p>
          <a:endParaRPr lang="ru-RU"/>
        </a:p>
      </dgm:t>
    </dgm:pt>
    <dgm:pt modelId="{231D3351-FB82-481D-A077-0539AAC34287}" type="pres">
      <dgm:prSet presAssocID="{355C09A6-65D1-41B4-B98A-26887FB73311}" presName="vert1" presStyleCnt="0"/>
      <dgm:spPr/>
    </dgm:pt>
    <dgm:pt modelId="{02ED16DB-7ED0-4C75-80E4-571A8353641A}" type="pres">
      <dgm:prSet presAssocID="{6969D6A3-231C-45C1-A7EB-443270E773FD}" presName="vertSpace2a" presStyleCnt="0"/>
      <dgm:spPr/>
    </dgm:pt>
    <dgm:pt modelId="{05B36055-B611-45C0-B16B-AA1402333EEB}" type="pres">
      <dgm:prSet presAssocID="{6969D6A3-231C-45C1-A7EB-443270E773FD}" presName="horz2" presStyleCnt="0"/>
      <dgm:spPr/>
    </dgm:pt>
    <dgm:pt modelId="{D993F931-E9C2-4F4E-B77B-9F6AA54AACD1}" type="pres">
      <dgm:prSet presAssocID="{6969D6A3-231C-45C1-A7EB-443270E773FD}" presName="horzSpace2" presStyleCnt="0"/>
      <dgm:spPr/>
    </dgm:pt>
    <dgm:pt modelId="{7FE3D65B-D61D-4F85-8273-65C817CB308E}" type="pres">
      <dgm:prSet presAssocID="{6969D6A3-231C-45C1-A7EB-443270E773FD}" presName="tx2" presStyleLbl="revTx" presStyleIdx="1" presStyleCnt="6" custLinFactNeighborX="-194" custLinFactNeighborY="16776"/>
      <dgm:spPr/>
      <dgm:t>
        <a:bodyPr/>
        <a:lstStyle/>
        <a:p>
          <a:endParaRPr lang="ru-RU"/>
        </a:p>
      </dgm:t>
    </dgm:pt>
    <dgm:pt modelId="{104600C4-1BED-47BD-8EB8-BD919F8B9AE1}" type="pres">
      <dgm:prSet presAssocID="{6969D6A3-231C-45C1-A7EB-443270E773FD}" presName="vert2" presStyleCnt="0"/>
      <dgm:spPr/>
    </dgm:pt>
    <dgm:pt modelId="{E273275B-95A2-4833-9507-715ADEEBAA4F}" type="pres">
      <dgm:prSet presAssocID="{6969D6A3-231C-45C1-A7EB-443270E773FD}" presName="thinLine2b" presStyleLbl="callout" presStyleIdx="0" presStyleCnt="5" custLinFactY="-300000" custLinFactNeighborX="-96" custLinFactNeighborY="-305115"/>
      <dgm:spPr/>
    </dgm:pt>
    <dgm:pt modelId="{FC3A8622-EC78-4EB2-8934-A6F615D93B23}" type="pres">
      <dgm:prSet presAssocID="{6969D6A3-231C-45C1-A7EB-443270E773FD}" presName="vertSpace2b" presStyleCnt="0"/>
      <dgm:spPr/>
    </dgm:pt>
    <dgm:pt modelId="{72A614CB-EDDD-49B0-A921-5645F331D5B5}" type="pres">
      <dgm:prSet presAssocID="{9504C56F-F344-4EF7-B72B-2345CECBF7C4}" presName="horz2" presStyleCnt="0"/>
      <dgm:spPr/>
    </dgm:pt>
    <dgm:pt modelId="{E9A556B5-896F-4C7A-8867-AD4259771F68}" type="pres">
      <dgm:prSet presAssocID="{9504C56F-F344-4EF7-B72B-2345CECBF7C4}" presName="horzSpace2" presStyleCnt="0"/>
      <dgm:spPr/>
    </dgm:pt>
    <dgm:pt modelId="{042C5DB2-E1C4-453C-9125-CE144C9B936C}" type="pres">
      <dgm:prSet presAssocID="{9504C56F-F344-4EF7-B72B-2345CECBF7C4}" presName="tx2" presStyleLbl="revTx" presStyleIdx="2" presStyleCnt="6" custLinFactNeighborX="-97" custLinFactNeighborY="-23053"/>
      <dgm:spPr/>
      <dgm:t>
        <a:bodyPr/>
        <a:lstStyle/>
        <a:p>
          <a:endParaRPr lang="ru-RU"/>
        </a:p>
      </dgm:t>
    </dgm:pt>
    <dgm:pt modelId="{59ABC59B-9257-43D1-AB37-E7AA15DF3F02}" type="pres">
      <dgm:prSet presAssocID="{9504C56F-F344-4EF7-B72B-2345CECBF7C4}" presName="vert2" presStyleCnt="0"/>
      <dgm:spPr/>
    </dgm:pt>
    <dgm:pt modelId="{928EDC11-33F6-4A0F-B8DF-E3CBA8BEF2BE}" type="pres">
      <dgm:prSet presAssocID="{9504C56F-F344-4EF7-B72B-2345CECBF7C4}" presName="thinLine2b" presStyleLbl="callout" presStyleIdx="1" presStyleCnt="5" custLinFactY="-619732" custLinFactNeighborX="-96" custLinFactNeighborY="-700000"/>
      <dgm:spPr/>
    </dgm:pt>
    <dgm:pt modelId="{ECBB26C8-5A61-4700-A4F9-D9E962F3D44B}" type="pres">
      <dgm:prSet presAssocID="{9504C56F-F344-4EF7-B72B-2345CECBF7C4}" presName="vertSpace2b" presStyleCnt="0"/>
      <dgm:spPr/>
    </dgm:pt>
    <dgm:pt modelId="{08CC7EDE-F059-4115-B5E2-3DCC919319BA}" type="pres">
      <dgm:prSet presAssocID="{F8B5CF40-C49D-4874-B442-FEC7C5D1731B}" presName="horz2" presStyleCnt="0"/>
      <dgm:spPr/>
    </dgm:pt>
    <dgm:pt modelId="{97ABB0C2-D66A-47B9-B13C-D72B6A22F96F}" type="pres">
      <dgm:prSet presAssocID="{F8B5CF40-C49D-4874-B442-FEC7C5D1731B}" presName="horzSpace2" presStyleCnt="0"/>
      <dgm:spPr/>
    </dgm:pt>
    <dgm:pt modelId="{1F60DBEF-58E8-4FE2-A07F-C43C4EFC8DDA}" type="pres">
      <dgm:prSet presAssocID="{F8B5CF40-C49D-4874-B442-FEC7C5D1731B}" presName="tx2" presStyleLbl="revTx" presStyleIdx="3" presStyleCnt="6" custLinFactNeighborX="0" custLinFactNeighborY="-54563"/>
      <dgm:spPr/>
      <dgm:t>
        <a:bodyPr/>
        <a:lstStyle/>
        <a:p>
          <a:endParaRPr lang="ru-RU"/>
        </a:p>
      </dgm:t>
    </dgm:pt>
    <dgm:pt modelId="{F3305DCC-BF12-42D2-9C0A-1D687CB65D6F}" type="pres">
      <dgm:prSet presAssocID="{F8B5CF40-C49D-4874-B442-FEC7C5D1731B}" presName="vert2" presStyleCnt="0"/>
      <dgm:spPr/>
    </dgm:pt>
    <dgm:pt modelId="{1E21CEBD-CC7D-4B88-A44E-845DAC259277}" type="pres">
      <dgm:prSet presAssocID="{F8B5CF40-C49D-4874-B442-FEC7C5D1731B}" presName="thinLine2b" presStyleLbl="callout" presStyleIdx="2" presStyleCnt="5" custLinFactY="-589074" custLinFactNeighborX="0" custLinFactNeighborY="-600000"/>
      <dgm:spPr/>
    </dgm:pt>
    <dgm:pt modelId="{0938B923-DB71-40F5-8A46-DB40EEEC61E1}" type="pres">
      <dgm:prSet presAssocID="{F8B5CF40-C49D-4874-B442-FEC7C5D1731B}" presName="vertSpace2b" presStyleCnt="0"/>
      <dgm:spPr/>
    </dgm:pt>
    <dgm:pt modelId="{582CF87B-6698-4340-BE42-C3782C06661E}" type="pres">
      <dgm:prSet presAssocID="{53641BB3-A161-451A-B325-04F094BB8D05}" presName="horz2" presStyleCnt="0"/>
      <dgm:spPr/>
    </dgm:pt>
    <dgm:pt modelId="{0523500A-C8AE-4AD3-9A15-0844AD4826BC}" type="pres">
      <dgm:prSet presAssocID="{53641BB3-A161-451A-B325-04F094BB8D05}" presName="horzSpace2" presStyleCnt="0"/>
      <dgm:spPr/>
    </dgm:pt>
    <dgm:pt modelId="{18120379-C39C-4D31-B17A-69B7CDEB6D4E}" type="pres">
      <dgm:prSet presAssocID="{53641BB3-A161-451A-B325-04F094BB8D05}" presName="tx2" presStyleLbl="revTx" presStyleIdx="4" presStyleCnt="6" custScaleY="68069" custLinFactNeighborX="0" custLinFactNeighborY="63362"/>
      <dgm:spPr/>
      <dgm:t>
        <a:bodyPr/>
        <a:lstStyle/>
        <a:p>
          <a:endParaRPr lang="ru-RU"/>
        </a:p>
      </dgm:t>
    </dgm:pt>
    <dgm:pt modelId="{72AE9B76-3584-4578-95FF-C73A265A3B81}" type="pres">
      <dgm:prSet presAssocID="{53641BB3-A161-451A-B325-04F094BB8D05}" presName="vert2" presStyleCnt="0"/>
      <dgm:spPr/>
    </dgm:pt>
    <dgm:pt modelId="{1957AFD2-D819-422C-B757-F3DBF5149892}" type="pres">
      <dgm:prSet presAssocID="{53641BB3-A161-451A-B325-04F094BB8D05}" presName="thinLine2b" presStyleLbl="callout" presStyleIdx="3" presStyleCnt="5" custLinFactY="-200000" custLinFactNeighborX="0" custLinFactNeighborY="-242566"/>
      <dgm:spPr/>
    </dgm:pt>
    <dgm:pt modelId="{49D0CFA7-D077-472B-A07A-B505EC6A8CDE}" type="pres">
      <dgm:prSet presAssocID="{53641BB3-A161-451A-B325-04F094BB8D05}" presName="vertSpace2b" presStyleCnt="0"/>
      <dgm:spPr/>
    </dgm:pt>
    <dgm:pt modelId="{5417030F-5C09-4023-A348-533EDD6B15EC}" type="pres">
      <dgm:prSet presAssocID="{69A49E48-79AE-4656-9D64-FF09A65E4803}" presName="horz2" presStyleCnt="0"/>
      <dgm:spPr/>
    </dgm:pt>
    <dgm:pt modelId="{58981479-3640-4B08-B6BC-7007EF453D93}" type="pres">
      <dgm:prSet presAssocID="{69A49E48-79AE-4656-9D64-FF09A65E4803}" presName="horzSpace2" presStyleCnt="0"/>
      <dgm:spPr/>
    </dgm:pt>
    <dgm:pt modelId="{A032846B-08DB-41FA-ADF7-137D56C95E5F}" type="pres">
      <dgm:prSet presAssocID="{69A49E48-79AE-4656-9D64-FF09A65E4803}" presName="tx2" presStyleLbl="revTx" presStyleIdx="5" presStyleCnt="6" custLinFactY="-25426" custLinFactNeighborX="0" custLinFactNeighborY="-100000"/>
      <dgm:spPr/>
      <dgm:t>
        <a:bodyPr/>
        <a:lstStyle/>
        <a:p>
          <a:endParaRPr lang="ru-RU"/>
        </a:p>
      </dgm:t>
    </dgm:pt>
    <dgm:pt modelId="{94ECD89B-76DF-48F9-85A1-51647C9BEBC6}" type="pres">
      <dgm:prSet presAssocID="{69A49E48-79AE-4656-9D64-FF09A65E4803}" presName="vert2" presStyleCnt="0"/>
      <dgm:spPr/>
    </dgm:pt>
    <dgm:pt modelId="{0781F868-0202-413B-8195-26583D4A0D57}" type="pres">
      <dgm:prSet presAssocID="{69A49E48-79AE-4656-9D64-FF09A65E4803}" presName="thinLine2b" presStyleLbl="callout" presStyleIdx="4" presStyleCnt="5" custLinFactY="-500000" custLinFactNeighborX="0" custLinFactNeighborY="-586612"/>
      <dgm:spPr/>
    </dgm:pt>
    <dgm:pt modelId="{BA43F44B-E4C4-4A81-9E99-D21445917ADB}" type="pres">
      <dgm:prSet presAssocID="{69A49E48-79AE-4656-9D64-FF09A65E4803}" presName="vertSpace2b" presStyleCnt="0"/>
      <dgm:spPr/>
    </dgm:pt>
  </dgm:ptLst>
  <dgm:cxnLst>
    <dgm:cxn modelId="{0D0C90E1-0A13-4FE8-81AD-FF8633B90BC5}" srcId="{355C09A6-65D1-41B4-B98A-26887FB73311}" destId="{F8B5CF40-C49D-4874-B442-FEC7C5D1731B}" srcOrd="2" destOrd="0" parTransId="{E906980B-2F54-47CF-854F-CA733080DB37}" sibTransId="{876AF57D-EA51-4CD3-8002-42AD5A5DFED9}"/>
    <dgm:cxn modelId="{29A584D2-3BFE-4502-9120-AA6165B57A3B}" srcId="{B42E2C8C-883B-44F7-B08A-A46D4087F554}" destId="{355C09A6-65D1-41B4-B98A-26887FB73311}" srcOrd="0" destOrd="0" parTransId="{0EF65074-DC8B-496D-8370-6A60EAF1C50A}" sibTransId="{31843999-FDF9-4AF9-93C7-52E5C4E3F9DC}"/>
    <dgm:cxn modelId="{C4C3F0F4-1D0C-4B4F-BFFC-E34479B97E08}" srcId="{355C09A6-65D1-41B4-B98A-26887FB73311}" destId="{9504C56F-F344-4EF7-B72B-2345CECBF7C4}" srcOrd="1" destOrd="0" parTransId="{5F667236-116A-4CFB-8BA8-24F5896D7E0D}" sibTransId="{B70B5281-1958-4863-BD6C-05B247FB4672}"/>
    <dgm:cxn modelId="{A8EF5DC3-4BBB-4141-9C62-1B8F0A05AB1B}" type="presOf" srcId="{355C09A6-65D1-41B4-B98A-26887FB73311}" destId="{0E6A70E8-A27B-4A1C-BD74-B6D55FCE55A7}" srcOrd="0" destOrd="0" presId="urn:microsoft.com/office/officeart/2008/layout/LinedList"/>
    <dgm:cxn modelId="{A22AA115-781A-4C4F-B391-B5DBB7EE3790}" type="presOf" srcId="{69A49E48-79AE-4656-9D64-FF09A65E4803}" destId="{A032846B-08DB-41FA-ADF7-137D56C95E5F}" srcOrd="0" destOrd="0" presId="urn:microsoft.com/office/officeart/2008/layout/LinedList"/>
    <dgm:cxn modelId="{561CC5FD-BF66-4EAA-A528-284EC59B188E}" type="presOf" srcId="{9504C56F-F344-4EF7-B72B-2345CECBF7C4}" destId="{042C5DB2-E1C4-453C-9125-CE144C9B936C}" srcOrd="0" destOrd="0" presId="urn:microsoft.com/office/officeart/2008/layout/LinedList"/>
    <dgm:cxn modelId="{C2962743-6413-4FE4-846A-1E5396C29F94}" srcId="{355C09A6-65D1-41B4-B98A-26887FB73311}" destId="{69A49E48-79AE-4656-9D64-FF09A65E4803}" srcOrd="4" destOrd="0" parTransId="{03D13122-B5D3-48BD-A92F-740948E65EA5}" sibTransId="{41B7B9C4-C5C7-4133-A3D2-984F70F5E339}"/>
    <dgm:cxn modelId="{B5A9036E-B299-4C35-AA52-6A283CECE290}" type="presOf" srcId="{B42E2C8C-883B-44F7-B08A-A46D4087F554}" destId="{B2CE7ADD-4001-42F1-AD5A-6D2F0C353D62}" srcOrd="0" destOrd="0" presId="urn:microsoft.com/office/officeart/2008/layout/LinedList"/>
    <dgm:cxn modelId="{AFA1A326-7607-4FCB-9D5A-6144A6DA5FF3}" type="presOf" srcId="{53641BB3-A161-451A-B325-04F094BB8D05}" destId="{18120379-C39C-4D31-B17A-69B7CDEB6D4E}" srcOrd="0" destOrd="0" presId="urn:microsoft.com/office/officeart/2008/layout/LinedList"/>
    <dgm:cxn modelId="{97AA95CB-C462-4016-BFF0-769D1A75EE13}" srcId="{355C09A6-65D1-41B4-B98A-26887FB73311}" destId="{6969D6A3-231C-45C1-A7EB-443270E773FD}" srcOrd="0" destOrd="0" parTransId="{0E09A3B4-C8AB-4FD0-8557-1A8B5497636D}" sibTransId="{DCDD93A7-77FE-4294-B70F-3A12C3B92E1C}"/>
    <dgm:cxn modelId="{F494E838-F251-4EEA-BFDE-D9F68CA47F0A}" type="presOf" srcId="{F8B5CF40-C49D-4874-B442-FEC7C5D1731B}" destId="{1F60DBEF-58E8-4FE2-A07F-C43C4EFC8DDA}" srcOrd="0" destOrd="0" presId="urn:microsoft.com/office/officeart/2008/layout/LinedList"/>
    <dgm:cxn modelId="{D29780AF-5D44-4B7A-B080-B62704EE3A91}" type="presOf" srcId="{6969D6A3-231C-45C1-A7EB-443270E773FD}" destId="{7FE3D65B-D61D-4F85-8273-65C817CB308E}" srcOrd="0" destOrd="0" presId="urn:microsoft.com/office/officeart/2008/layout/LinedList"/>
    <dgm:cxn modelId="{C077DBC0-DB9E-450D-A0EA-E179404C7DE2}" srcId="{355C09A6-65D1-41B4-B98A-26887FB73311}" destId="{53641BB3-A161-451A-B325-04F094BB8D05}" srcOrd="3" destOrd="0" parTransId="{3B3FC835-682B-43C1-913E-E7D72B7E1311}" sibTransId="{D40A5AE1-C17E-41ED-9603-3727D9C68A3B}"/>
    <dgm:cxn modelId="{D0ED78E1-9928-48F7-A676-8393C0E8419C}" type="presParOf" srcId="{B2CE7ADD-4001-42F1-AD5A-6D2F0C353D62}" destId="{850E04CE-AC3C-42B4-8EDD-CE768C0194BF}" srcOrd="0" destOrd="0" presId="urn:microsoft.com/office/officeart/2008/layout/LinedList"/>
    <dgm:cxn modelId="{261D9399-D190-4BE7-A732-936CFB2A2289}" type="presParOf" srcId="{B2CE7ADD-4001-42F1-AD5A-6D2F0C353D62}" destId="{5AC97D28-9D1E-4358-B8DF-D458B15683B2}" srcOrd="1" destOrd="0" presId="urn:microsoft.com/office/officeart/2008/layout/LinedList"/>
    <dgm:cxn modelId="{95AAE9DD-0FE7-44B0-BB62-6D31538AD6FC}" type="presParOf" srcId="{5AC97D28-9D1E-4358-B8DF-D458B15683B2}" destId="{0E6A70E8-A27B-4A1C-BD74-B6D55FCE55A7}" srcOrd="0" destOrd="0" presId="urn:microsoft.com/office/officeart/2008/layout/LinedList"/>
    <dgm:cxn modelId="{7C22B75B-38E8-4599-94C4-2093B498A064}" type="presParOf" srcId="{5AC97D28-9D1E-4358-B8DF-D458B15683B2}" destId="{231D3351-FB82-481D-A077-0539AAC34287}" srcOrd="1" destOrd="0" presId="urn:microsoft.com/office/officeart/2008/layout/LinedList"/>
    <dgm:cxn modelId="{34732E27-78F3-4C85-8E06-04F81DCCA3A7}" type="presParOf" srcId="{231D3351-FB82-481D-A077-0539AAC34287}" destId="{02ED16DB-7ED0-4C75-80E4-571A8353641A}" srcOrd="0" destOrd="0" presId="urn:microsoft.com/office/officeart/2008/layout/LinedList"/>
    <dgm:cxn modelId="{41D7C65B-F72E-4067-A09D-2955B11DFF28}" type="presParOf" srcId="{231D3351-FB82-481D-A077-0539AAC34287}" destId="{05B36055-B611-45C0-B16B-AA1402333EEB}" srcOrd="1" destOrd="0" presId="urn:microsoft.com/office/officeart/2008/layout/LinedList"/>
    <dgm:cxn modelId="{55DB268E-9E87-4C42-A75D-30337AD6B869}" type="presParOf" srcId="{05B36055-B611-45C0-B16B-AA1402333EEB}" destId="{D993F931-E9C2-4F4E-B77B-9F6AA54AACD1}" srcOrd="0" destOrd="0" presId="urn:microsoft.com/office/officeart/2008/layout/LinedList"/>
    <dgm:cxn modelId="{BDC04420-72A6-4685-9029-0DF50FEBE94D}" type="presParOf" srcId="{05B36055-B611-45C0-B16B-AA1402333EEB}" destId="{7FE3D65B-D61D-4F85-8273-65C817CB308E}" srcOrd="1" destOrd="0" presId="urn:microsoft.com/office/officeart/2008/layout/LinedList"/>
    <dgm:cxn modelId="{FFB5C1F3-A914-4E61-904E-4416C96516E5}" type="presParOf" srcId="{05B36055-B611-45C0-B16B-AA1402333EEB}" destId="{104600C4-1BED-47BD-8EB8-BD919F8B9AE1}" srcOrd="2" destOrd="0" presId="urn:microsoft.com/office/officeart/2008/layout/LinedList"/>
    <dgm:cxn modelId="{E4E56666-47F1-40BA-9EB3-CCEA36902DE7}" type="presParOf" srcId="{231D3351-FB82-481D-A077-0539AAC34287}" destId="{E273275B-95A2-4833-9507-715ADEEBAA4F}" srcOrd="2" destOrd="0" presId="urn:microsoft.com/office/officeart/2008/layout/LinedList"/>
    <dgm:cxn modelId="{FA6A6795-39E4-4402-8855-7B9E74276F3C}" type="presParOf" srcId="{231D3351-FB82-481D-A077-0539AAC34287}" destId="{FC3A8622-EC78-4EB2-8934-A6F615D93B23}" srcOrd="3" destOrd="0" presId="urn:microsoft.com/office/officeart/2008/layout/LinedList"/>
    <dgm:cxn modelId="{3C51E2E6-6FB7-4920-B3D6-D783793F0BCF}" type="presParOf" srcId="{231D3351-FB82-481D-A077-0539AAC34287}" destId="{72A614CB-EDDD-49B0-A921-5645F331D5B5}" srcOrd="4" destOrd="0" presId="urn:microsoft.com/office/officeart/2008/layout/LinedList"/>
    <dgm:cxn modelId="{96A60882-BA8D-426A-A61B-38C072BD5D86}" type="presParOf" srcId="{72A614CB-EDDD-49B0-A921-5645F331D5B5}" destId="{E9A556B5-896F-4C7A-8867-AD4259771F68}" srcOrd="0" destOrd="0" presId="urn:microsoft.com/office/officeart/2008/layout/LinedList"/>
    <dgm:cxn modelId="{4745014B-420F-4AE9-8B20-EBB114DD5164}" type="presParOf" srcId="{72A614CB-EDDD-49B0-A921-5645F331D5B5}" destId="{042C5DB2-E1C4-453C-9125-CE144C9B936C}" srcOrd="1" destOrd="0" presId="urn:microsoft.com/office/officeart/2008/layout/LinedList"/>
    <dgm:cxn modelId="{29A920C5-4396-4E70-8BF7-0DD9019DC103}" type="presParOf" srcId="{72A614CB-EDDD-49B0-A921-5645F331D5B5}" destId="{59ABC59B-9257-43D1-AB37-E7AA15DF3F02}" srcOrd="2" destOrd="0" presId="urn:microsoft.com/office/officeart/2008/layout/LinedList"/>
    <dgm:cxn modelId="{F51A1605-CFBE-4E14-AA17-4B7C30C03EE3}" type="presParOf" srcId="{231D3351-FB82-481D-A077-0539AAC34287}" destId="{928EDC11-33F6-4A0F-B8DF-E3CBA8BEF2BE}" srcOrd="5" destOrd="0" presId="urn:microsoft.com/office/officeart/2008/layout/LinedList"/>
    <dgm:cxn modelId="{E8122A19-B605-4C5D-9AC6-2F81735D5064}" type="presParOf" srcId="{231D3351-FB82-481D-A077-0539AAC34287}" destId="{ECBB26C8-5A61-4700-A4F9-D9E962F3D44B}" srcOrd="6" destOrd="0" presId="urn:microsoft.com/office/officeart/2008/layout/LinedList"/>
    <dgm:cxn modelId="{B43CEE46-2C6D-4549-8569-60E61EDE70E6}" type="presParOf" srcId="{231D3351-FB82-481D-A077-0539AAC34287}" destId="{08CC7EDE-F059-4115-B5E2-3DCC919319BA}" srcOrd="7" destOrd="0" presId="urn:microsoft.com/office/officeart/2008/layout/LinedList"/>
    <dgm:cxn modelId="{8CF7A78F-D57E-4B1D-9003-E0815BADA354}" type="presParOf" srcId="{08CC7EDE-F059-4115-B5E2-3DCC919319BA}" destId="{97ABB0C2-D66A-47B9-B13C-D72B6A22F96F}" srcOrd="0" destOrd="0" presId="urn:microsoft.com/office/officeart/2008/layout/LinedList"/>
    <dgm:cxn modelId="{9FFB571F-6506-4B82-A245-C4B6EBC5FB89}" type="presParOf" srcId="{08CC7EDE-F059-4115-B5E2-3DCC919319BA}" destId="{1F60DBEF-58E8-4FE2-A07F-C43C4EFC8DDA}" srcOrd="1" destOrd="0" presId="urn:microsoft.com/office/officeart/2008/layout/LinedList"/>
    <dgm:cxn modelId="{054FF7BD-5564-4CF0-9654-22D7AD9D34B5}" type="presParOf" srcId="{08CC7EDE-F059-4115-B5E2-3DCC919319BA}" destId="{F3305DCC-BF12-42D2-9C0A-1D687CB65D6F}" srcOrd="2" destOrd="0" presId="urn:microsoft.com/office/officeart/2008/layout/LinedList"/>
    <dgm:cxn modelId="{FD0BC622-4AC3-43E8-BFBD-96ECE7364166}" type="presParOf" srcId="{231D3351-FB82-481D-A077-0539AAC34287}" destId="{1E21CEBD-CC7D-4B88-A44E-845DAC259277}" srcOrd="8" destOrd="0" presId="urn:microsoft.com/office/officeart/2008/layout/LinedList"/>
    <dgm:cxn modelId="{37EC7074-D231-4A53-858C-3BE000D823FE}" type="presParOf" srcId="{231D3351-FB82-481D-A077-0539AAC34287}" destId="{0938B923-DB71-40F5-8A46-DB40EEEC61E1}" srcOrd="9" destOrd="0" presId="urn:microsoft.com/office/officeart/2008/layout/LinedList"/>
    <dgm:cxn modelId="{E9FF0134-8858-4B13-9B6A-A9BF9FE47672}" type="presParOf" srcId="{231D3351-FB82-481D-A077-0539AAC34287}" destId="{582CF87B-6698-4340-BE42-C3782C06661E}" srcOrd="10" destOrd="0" presId="urn:microsoft.com/office/officeart/2008/layout/LinedList"/>
    <dgm:cxn modelId="{D3B6093D-7100-45C6-BB9E-61D9A1E08B4E}" type="presParOf" srcId="{582CF87B-6698-4340-BE42-C3782C06661E}" destId="{0523500A-C8AE-4AD3-9A15-0844AD4826BC}" srcOrd="0" destOrd="0" presId="urn:microsoft.com/office/officeart/2008/layout/LinedList"/>
    <dgm:cxn modelId="{0C2E5B97-DC4C-42D0-AB10-B8951C0A1F83}" type="presParOf" srcId="{582CF87B-6698-4340-BE42-C3782C06661E}" destId="{18120379-C39C-4D31-B17A-69B7CDEB6D4E}" srcOrd="1" destOrd="0" presId="urn:microsoft.com/office/officeart/2008/layout/LinedList"/>
    <dgm:cxn modelId="{0EC240D0-1D06-4C5A-98E0-0F4D4FF90D44}" type="presParOf" srcId="{582CF87B-6698-4340-BE42-C3782C06661E}" destId="{72AE9B76-3584-4578-95FF-C73A265A3B81}" srcOrd="2" destOrd="0" presId="urn:microsoft.com/office/officeart/2008/layout/LinedList"/>
    <dgm:cxn modelId="{BBD56C4D-1B56-4DF8-8CCF-90BA4477ECF8}" type="presParOf" srcId="{231D3351-FB82-481D-A077-0539AAC34287}" destId="{1957AFD2-D819-422C-B757-F3DBF5149892}" srcOrd="11" destOrd="0" presId="urn:microsoft.com/office/officeart/2008/layout/LinedList"/>
    <dgm:cxn modelId="{A56D0E2A-4B9B-4345-B762-29B4A3EB8413}" type="presParOf" srcId="{231D3351-FB82-481D-A077-0539AAC34287}" destId="{49D0CFA7-D077-472B-A07A-B505EC6A8CDE}" srcOrd="12" destOrd="0" presId="urn:microsoft.com/office/officeart/2008/layout/LinedList"/>
    <dgm:cxn modelId="{A5C9ED98-2BA6-4FC0-90F9-F4B27704BCFD}" type="presParOf" srcId="{231D3351-FB82-481D-A077-0539AAC34287}" destId="{5417030F-5C09-4023-A348-533EDD6B15EC}" srcOrd="13" destOrd="0" presId="urn:microsoft.com/office/officeart/2008/layout/LinedList"/>
    <dgm:cxn modelId="{371B012C-16FA-4DC6-B758-C720B389A3E2}" type="presParOf" srcId="{5417030F-5C09-4023-A348-533EDD6B15EC}" destId="{58981479-3640-4B08-B6BC-7007EF453D93}" srcOrd="0" destOrd="0" presId="urn:microsoft.com/office/officeart/2008/layout/LinedList"/>
    <dgm:cxn modelId="{FA08D030-8915-4B0D-ADE2-17637A25D091}" type="presParOf" srcId="{5417030F-5C09-4023-A348-533EDD6B15EC}" destId="{A032846B-08DB-41FA-ADF7-137D56C95E5F}" srcOrd="1" destOrd="0" presId="urn:microsoft.com/office/officeart/2008/layout/LinedList"/>
    <dgm:cxn modelId="{D27C21A2-69E2-4DF1-A6D9-5C180E50D8D1}" type="presParOf" srcId="{5417030F-5C09-4023-A348-533EDD6B15EC}" destId="{94ECD89B-76DF-48F9-85A1-51647C9BEBC6}" srcOrd="2" destOrd="0" presId="urn:microsoft.com/office/officeart/2008/layout/LinedList"/>
    <dgm:cxn modelId="{A6C63BA6-ACD9-4668-BDAD-E94ED53B2122}" type="presParOf" srcId="{231D3351-FB82-481D-A077-0539AAC34287}" destId="{0781F868-0202-413B-8195-26583D4A0D57}" srcOrd="14" destOrd="0" presId="urn:microsoft.com/office/officeart/2008/layout/LinedList"/>
    <dgm:cxn modelId="{931F1735-700D-442C-9809-8D213C0BAB4D}" type="presParOf" srcId="{231D3351-FB82-481D-A077-0539AAC34287}" destId="{BA43F44B-E4C4-4A81-9E99-D21445917ADB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E04CE-AC3C-42B4-8EDD-CE768C0194BF}">
      <dsp:nvSpPr>
        <dsp:cNvPr id="0" name=""/>
        <dsp:cNvSpPr/>
      </dsp:nvSpPr>
      <dsp:spPr>
        <a:xfrm>
          <a:off x="0" y="2075"/>
          <a:ext cx="8243773" cy="0"/>
        </a:xfrm>
        <a:prstGeom prst="line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A70E8-A27B-4A1C-BD74-B6D55FCE55A7}">
      <dsp:nvSpPr>
        <dsp:cNvPr id="0" name=""/>
        <dsp:cNvSpPr/>
      </dsp:nvSpPr>
      <dsp:spPr>
        <a:xfrm>
          <a:off x="0" y="2075"/>
          <a:ext cx="1648754" cy="424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желтая зона</a:t>
          </a:r>
        </a:p>
      </dsp:txBody>
      <dsp:txXfrm>
        <a:off x="0" y="2075"/>
        <a:ext cx="1648754" cy="4246704"/>
      </dsp:txXfrm>
    </dsp:sp>
    <dsp:sp modelId="{7FE3D65B-D61D-4F85-8273-65C817CB308E}">
      <dsp:nvSpPr>
        <dsp:cNvPr id="0" name=""/>
        <dsp:cNvSpPr/>
      </dsp:nvSpPr>
      <dsp:spPr>
        <a:xfrm>
          <a:off x="1772411" y="38000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совершившие самовольные уходы из семей, образовательных организаций с круглосуточным пребыванием несовершеннолетних и иные</a:t>
          </a:r>
        </a:p>
      </dsp:txBody>
      <dsp:txXfrm>
        <a:off x="1772411" y="38000"/>
        <a:ext cx="6471361" cy="718497"/>
      </dsp:txXfrm>
    </dsp:sp>
    <dsp:sp modelId="{E273275B-95A2-4833-9507-715ADEEBAA4F}">
      <dsp:nvSpPr>
        <dsp:cNvPr id="0" name=""/>
        <dsp:cNvSpPr/>
      </dsp:nvSpPr>
      <dsp:spPr>
        <a:xfrm>
          <a:off x="1642423" y="823273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27E0B-183E-4211-929A-A3F1A6812265}">
      <dsp:nvSpPr>
        <dsp:cNvPr id="0" name=""/>
        <dsp:cNvSpPr/>
      </dsp:nvSpPr>
      <dsp:spPr>
        <a:xfrm>
          <a:off x="1766133" y="856204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содержащиеся в социально-реабилитационных центрах для несовершеннолетних, социальных приютах, центрах помощи детям, оставшимся без попечения родителей, специальных учебно-воспитательных и других учреждениях для несовершеннолетних, нуждающихся в социальной помощи и (или) реабилитации</a:t>
          </a:r>
        </a:p>
      </dsp:txBody>
      <dsp:txXfrm>
        <a:off x="1766133" y="856204"/>
        <a:ext cx="6471361" cy="718497"/>
      </dsp:txXfrm>
    </dsp:sp>
    <dsp:sp modelId="{91713429-E6BC-4DD0-8F90-F90A466AD8FB}">
      <dsp:nvSpPr>
        <dsp:cNvPr id="0" name=""/>
        <dsp:cNvSpPr/>
      </dsp:nvSpPr>
      <dsp:spPr>
        <a:xfrm>
          <a:off x="1648754" y="1914980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AD8EC-6824-441A-BA2D-0F4F90E4CC4D}">
      <dsp:nvSpPr>
        <dsp:cNvPr id="0" name=""/>
        <dsp:cNvSpPr/>
      </dsp:nvSpPr>
      <dsp:spPr>
        <a:xfrm>
          <a:off x="1772411" y="1894167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«психологическому насилию, систематическому унижению чести и достоинства, издевательствам, </a:t>
          </a: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преследованию»</a:t>
          </a:r>
          <a:endParaRPr lang="ru-RU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2411" y="1894167"/>
        <a:ext cx="6471361" cy="718497"/>
      </dsp:txXfrm>
    </dsp:sp>
    <dsp:sp modelId="{3D70A34A-1AED-46B9-8A47-E5904CBF91D1}">
      <dsp:nvSpPr>
        <dsp:cNvPr id="0" name=""/>
        <dsp:cNvSpPr/>
      </dsp:nvSpPr>
      <dsp:spPr>
        <a:xfrm>
          <a:off x="1636158" y="2563088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899E9D-E392-4593-BB43-E471106B91E3}">
      <dsp:nvSpPr>
        <dsp:cNvPr id="0" name=""/>
        <dsp:cNvSpPr/>
      </dsp:nvSpPr>
      <dsp:spPr>
        <a:xfrm>
          <a:off x="1759792" y="2584744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несовершеннолетнее, попавшие в «группу риска» по результатам социально-психологического тестирования и мониторинга безопасности образовательной среды</a:t>
          </a:r>
        </a:p>
      </dsp:txBody>
      <dsp:txXfrm>
        <a:off x="1759792" y="2584744"/>
        <a:ext cx="6471361" cy="718497"/>
      </dsp:txXfrm>
    </dsp:sp>
    <dsp:sp modelId="{2C8B4513-3A6E-48F3-9537-ED2E2A283F38}">
      <dsp:nvSpPr>
        <dsp:cNvPr id="0" name=""/>
        <dsp:cNvSpPr/>
      </dsp:nvSpPr>
      <dsp:spPr>
        <a:xfrm>
          <a:off x="1636355" y="3310415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E5FE1-FB18-4340-989A-7F31FF6622AA}">
      <dsp:nvSpPr>
        <dsp:cNvPr id="0" name=""/>
        <dsp:cNvSpPr/>
      </dsp:nvSpPr>
      <dsp:spPr>
        <a:xfrm>
          <a:off x="1740895" y="3459651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сексуальному насилию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0895" y="3459651"/>
        <a:ext cx="6471361" cy="718497"/>
      </dsp:txXfrm>
    </dsp:sp>
    <dsp:sp modelId="{354C8ADD-37B9-4BBC-8984-8D68FD2CE4AB}">
      <dsp:nvSpPr>
        <dsp:cNvPr id="0" name=""/>
        <dsp:cNvSpPr/>
      </dsp:nvSpPr>
      <dsp:spPr>
        <a:xfrm>
          <a:off x="1636355" y="3824258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0BD9B-DC6A-4B28-AA85-643D18A4AD48}">
      <dsp:nvSpPr>
        <dsp:cNvPr id="0" name=""/>
        <dsp:cNvSpPr/>
      </dsp:nvSpPr>
      <dsp:spPr>
        <a:xfrm>
          <a:off x="1766133" y="3853045"/>
          <a:ext cx="6471361" cy="397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прибывшие из зон боевых действий</a:t>
          </a:r>
        </a:p>
      </dsp:txBody>
      <dsp:txXfrm>
        <a:off x="1766133" y="3853045"/>
        <a:ext cx="6471361" cy="397810"/>
      </dsp:txXfrm>
    </dsp:sp>
    <dsp:sp modelId="{C43C691C-5073-4ED2-AE61-A42877400424}">
      <dsp:nvSpPr>
        <dsp:cNvPr id="0" name=""/>
        <dsp:cNvSpPr/>
      </dsp:nvSpPr>
      <dsp:spPr>
        <a:xfrm>
          <a:off x="1648754" y="4207923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E04CE-AC3C-42B4-8EDD-CE768C0194BF}">
      <dsp:nvSpPr>
        <dsp:cNvPr id="0" name=""/>
        <dsp:cNvSpPr/>
      </dsp:nvSpPr>
      <dsp:spPr>
        <a:xfrm>
          <a:off x="0" y="0"/>
          <a:ext cx="8243773" cy="0"/>
        </a:xfrm>
        <a:prstGeom prst="lin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A70E8-A27B-4A1C-BD74-B6D55FCE55A7}">
      <dsp:nvSpPr>
        <dsp:cNvPr id="0" name=""/>
        <dsp:cNvSpPr/>
      </dsp:nvSpPr>
      <dsp:spPr>
        <a:xfrm>
          <a:off x="0" y="0"/>
          <a:ext cx="1648754" cy="39514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зеленая зона</a:t>
          </a:r>
        </a:p>
      </dsp:txBody>
      <dsp:txXfrm>
        <a:off x="0" y="0"/>
        <a:ext cx="1648754" cy="3951473"/>
      </dsp:txXfrm>
    </dsp:sp>
    <dsp:sp modelId="{7FE3D65B-D61D-4F85-8273-65C817CB308E}">
      <dsp:nvSpPr>
        <dsp:cNvPr id="0" name=""/>
        <dsp:cNvSpPr/>
      </dsp:nvSpPr>
      <dsp:spPr>
        <a:xfrm>
          <a:off x="1759856" y="172682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воспитывающиеся в государственных учреждениях</a:t>
          </a:r>
        </a:p>
      </dsp:txBody>
      <dsp:txXfrm>
        <a:off x="1759856" y="172682"/>
        <a:ext cx="6471361" cy="792995"/>
      </dsp:txXfrm>
    </dsp:sp>
    <dsp:sp modelId="{E273275B-95A2-4833-9507-715ADEEBAA4F}">
      <dsp:nvSpPr>
        <dsp:cNvPr id="0" name=""/>
        <dsp:cNvSpPr/>
      </dsp:nvSpPr>
      <dsp:spPr>
        <a:xfrm>
          <a:off x="1642423" y="603668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C5DB2-E1C4-453C-9125-CE144C9B936C}">
      <dsp:nvSpPr>
        <dsp:cNvPr id="0" name=""/>
        <dsp:cNvSpPr/>
      </dsp:nvSpPr>
      <dsp:spPr>
        <a:xfrm>
          <a:off x="1766133" y="689486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в приемных семьях</a:t>
          </a:r>
        </a:p>
      </dsp:txBody>
      <dsp:txXfrm>
        <a:off x="1766133" y="689486"/>
        <a:ext cx="6471361" cy="792995"/>
      </dsp:txXfrm>
    </dsp:sp>
    <dsp:sp modelId="{928EDC11-33F6-4A0F-B8DF-E3CBA8BEF2BE}">
      <dsp:nvSpPr>
        <dsp:cNvPr id="0" name=""/>
        <dsp:cNvSpPr/>
      </dsp:nvSpPr>
      <dsp:spPr>
        <a:xfrm>
          <a:off x="1642423" y="1164639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0DBEF-58E8-4FE2-A07F-C43C4EFC8DDA}">
      <dsp:nvSpPr>
        <dsp:cNvPr id="0" name=""/>
        <dsp:cNvSpPr/>
      </dsp:nvSpPr>
      <dsp:spPr>
        <a:xfrm>
          <a:off x="1772411" y="1272258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отказавшиеся проходить социально-психологическое тестирование и мониторинг безопасности образовательной среды</a:t>
          </a:r>
        </a:p>
      </dsp:txBody>
      <dsp:txXfrm>
        <a:off x="1772411" y="1272258"/>
        <a:ext cx="6471361" cy="792995"/>
      </dsp:txXfrm>
    </dsp:sp>
    <dsp:sp modelId="{1E21CEBD-CC7D-4B88-A44E-845DAC259277}">
      <dsp:nvSpPr>
        <dsp:cNvPr id="0" name=""/>
        <dsp:cNvSpPr/>
      </dsp:nvSpPr>
      <dsp:spPr>
        <a:xfrm>
          <a:off x="1648754" y="2047971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120379-C39C-4D31-B17A-69B7CDEB6D4E}">
      <dsp:nvSpPr>
        <dsp:cNvPr id="0" name=""/>
        <dsp:cNvSpPr/>
      </dsp:nvSpPr>
      <dsp:spPr>
        <a:xfrm>
          <a:off x="1772411" y="3040044"/>
          <a:ext cx="6471361" cy="539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находящиеся на семейном обучении</a:t>
          </a:r>
        </a:p>
      </dsp:txBody>
      <dsp:txXfrm>
        <a:off x="1772411" y="3040044"/>
        <a:ext cx="6471361" cy="539784"/>
      </dsp:txXfrm>
    </dsp:sp>
    <dsp:sp modelId="{1957AFD2-D819-422C-B757-F3DBF5149892}">
      <dsp:nvSpPr>
        <dsp:cNvPr id="0" name=""/>
        <dsp:cNvSpPr/>
      </dsp:nvSpPr>
      <dsp:spPr>
        <a:xfrm>
          <a:off x="1648754" y="2909193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2846B-08DB-41FA-ADF7-137D56C95E5F}">
      <dsp:nvSpPr>
        <dsp:cNvPr id="0" name=""/>
        <dsp:cNvSpPr/>
      </dsp:nvSpPr>
      <dsp:spPr>
        <a:xfrm>
          <a:off x="1772411" y="2122397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родители (законные представители) которых являются ветеранами (участниками) СВО или погибшими/пропавшими без вести на зоне проведения СВО</a:t>
          </a:r>
        </a:p>
      </dsp:txBody>
      <dsp:txXfrm>
        <a:off x="1772411" y="2122397"/>
        <a:ext cx="6471361" cy="792995"/>
      </dsp:txXfrm>
    </dsp:sp>
    <dsp:sp modelId="{0781F868-0202-413B-8195-26583D4A0D57}">
      <dsp:nvSpPr>
        <dsp:cNvPr id="0" name=""/>
        <dsp:cNvSpPr/>
      </dsp:nvSpPr>
      <dsp:spPr>
        <a:xfrm>
          <a:off x="1648754" y="3497426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dt" idx="1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 type="ftr" idx="1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" name="PlaceHolder 6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C138F2E-A026-4365-90B3-CB9CE9513D30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sldImg"/>
          </p:nvPr>
        </p:nvSpPr>
        <p:spPr>
          <a:xfrm>
            <a:off x="3773520" y="932040"/>
            <a:ext cx="4470120" cy="2514240"/>
          </a:xfrm>
          <a:prstGeom prst="rect">
            <a:avLst/>
          </a:prstGeom>
          <a:ln w="0">
            <a:noFill/>
          </a:ln>
        </p:spPr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6360" cy="390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 type="sldNum" idx="19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4E42924-624A-447D-A6F3-EFD5F9F6E39E}" type="slidenum">
              <a:rPr b="0" lang="ru-RU" sz="1200" spc="-1" strike="noStrike">
                <a:solidFill>
                  <a:srgbClr val="000000"/>
                </a:solidFill>
                <a:latin typeface="Calibri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sldImg"/>
          </p:nvPr>
        </p:nvSpPr>
        <p:spPr>
          <a:xfrm>
            <a:off x="3773520" y="932040"/>
            <a:ext cx="4470120" cy="2514240"/>
          </a:xfrm>
          <a:prstGeom prst="rect">
            <a:avLst/>
          </a:prstGeom>
          <a:ln w="0">
            <a:noFill/>
          </a:ln>
        </p:spPr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6360" cy="390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sldNum" idx="20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0083762-BEEE-4C7D-92EB-64E328664C95}" type="slidenum">
              <a:rPr b="0" lang="ru-RU" sz="1200" spc="-1" strike="noStrike">
                <a:solidFill>
                  <a:srgbClr val="000000"/>
                </a:solidFill>
                <a:latin typeface="Calibri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014C21-970D-4ACB-8890-55C4E154E39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CEB3F2-D602-44D2-8AF7-3039B2FF745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B2C0D4A-F273-4082-ACB8-78751873AA3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6420FA-5142-4140-AB39-E50BDF496CD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3CEBDC1-A679-4F2F-B71D-A28E700DB85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91225AB-5136-40AC-9213-EB9F3217A0D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C11CBE6-3DA9-49EA-A919-BE385183E43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ED71D1B-D6D5-489C-8774-B9200A9884B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26AE4F9-0BF7-4588-8B06-DDE1B868E3E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457200" y="9360"/>
            <a:ext cx="8228520" cy="579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D3DE910-5659-4FCB-9028-4CE147DDE53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D57DA40-93A4-4DB0-8B09-6825F98DFF9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A69669D-3CD7-4031-BB07-1F087F16775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E4EABFD-7E9C-4559-9308-6146FD8BF9B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263D2B3-23F1-4BD6-AB1C-1AF4B743C7B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56A78FE-DB32-4164-B43C-ECBFD32CB00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527C205-5DEB-442D-B5D2-3AE13D0D679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3C543B6-4EAF-4988-A51D-8D9C48ECC94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AEAE531-C772-41B5-8ACF-6BF983A5C5E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4D12D19-0B4A-49B3-BE3F-0647C425C72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CEC7D0E-8D68-4D1A-8664-8FFC2F60EDA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E44F7BB-DF6C-4456-9BBF-21677AC28B3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8AC841D-D5A7-47E7-84F9-B64B0F9593A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09522F1-9DD3-448E-B64A-F1BE2F3F30B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457200" y="9360"/>
            <a:ext cx="8228520" cy="579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28A9476-239E-4163-B90D-3C6FA2A0341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54CCA91-AB01-4005-8613-9EEBD2684D9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406AC7C-95B4-4ACF-802A-F0B5F7E8E14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00D1ECA-F983-41E8-86A3-69264590C8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3A13F92-A77F-4FC3-BFCA-C5C66CD0DA5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C5C4446-B128-4689-BCE8-3DABDF3BE42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130E350-AF0F-480C-AED7-16493C13769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66A71C2-5473-4121-9228-5EFAA426748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BF0A755-B590-43D3-A256-8CFAC8EA6F2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910AB35-7E65-42EB-B7AD-5FADBFF9242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AB3E7B9-D4E6-4378-9E19-E602FE50C14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B7314E6-AC90-4540-963C-28F03F2BF78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725BD65-B70B-423D-810B-3A91B8EF0FB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457200" y="9360"/>
            <a:ext cx="8228520" cy="579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ADE5148-64FC-493F-913B-4DFA384B3AC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CF8A9E2-3F6B-4D33-B1B0-1CF4E83E614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FA291858-1198-4F90-8E92-0B164D8E727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B394388-273A-461F-BD80-982D9AF6F28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AD1F5EA-91C5-453D-95C2-6E9A81EEA1A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9032DE7-18AF-4437-B5F2-6C257248CC0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372225C-DFB1-436D-ACF8-38D96BA5DF1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6A1FE679-5704-44A8-84B3-6CCC9CFBFAF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AEA8153-D2D0-437C-BEB4-6805D997381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535044D-5466-4E41-BBE4-B24A200E190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9CD10B1A-BB73-48EC-8D71-13D2C333AF6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DA1CBFC5-0244-4AD2-A95D-7E5B3542C16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8F0A722-8B91-436D-99D4-F56D6674AA6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ubTitle"/>
          </p:nvPr>
        </p:nvSpPr>
        <p:spPr>
          <a:xfrm>
            <a:off x="457200" y="9360"/>
            <a:ext cx="8228520" cy="579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8FBCC12-F5AB-4586-8758-41D07621FB5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330149BF-B5C6-431E-A975-00E7EB61452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D94AB95-45BC-400B-BE17-D0359AB13F8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6B2DB730-FF39-4CA4-91AE-559042457CB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9A90F6C7-6FF3-4931-8EAC-964F038B800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6C8F8E1-D31D-421A-A0AA-848F9DA67EC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9360"/>
            <a:ext cx="8228520" cy="579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E2DC36B-C9BB-4268-AACD-EB89A663F4A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4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67CAE464-E35E-46C4-B187-04545D7C2BE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F6B61C8-0D3D-4E41-9D55-A33D29506D8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79CAACC-BE1F-4875-BDBF-0D357461E4C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8F8E85-A547-4390-984F-1D5C969579B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3680" cy="27216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7010280" y="1044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D5A919-7AB6-4A57-BBAB-6C920A93DD31}" type="slidenum">
              <a:rPr b="0" lang="ru-RU" sz="1200" spc="-1" strike="noStrike">
                <a:solidFill>
                  <a:srgbClr val="8b8b8b"/>
                </a:solidFill>
                <a:latin typeface="Arial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11640" y="476712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7" descr=""/>
          <p:cNvPicPr/>
          <p:nvPr/>
        </p:nvPicPr>
        <p:blipFill>
          <a:blip r:embed="rId2"/>
          <a:stretch/>
        </p:blipFill>
        <p:spPr>
          <a:xfrm>
            <a:off x="0" y="0"/>
            <a:ext cx="9142200" cy="514188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ftr" idx="4"/>
          </p:nvPr>
        </p:nvSpPr>
        <p:spPr>
          <a:xfrm>
            <a:off x="3029040" y="4767120"/>
            <a:ext cx="3084480" cy="272160"/>
          </a:xfrm>
          <a:prstGeom prst="rect">
            <a:avLst/>
          </a:prstGeom>
          <a:noFill/>
          <a:ln w="0">
            <a:noFill/>
          </a:ln>
        </p:spPr>
        <p:txBody>
          <a:bodyPr lIns="68400" rIns="68400" tIns="342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ldNum" idx="5"/>
          </p:nvPr>
        </p:nvSpPr>
        <p:spPr>
          <a:xfrm>
            <a:off x="6458040" y="4767120"/>
            <a:ext cx="2055600" cy="272160"/>
          </a:xfrm>
          <a:prstGeom prst="rect">
            <a:avLst/>
          </a:prstGeom>
          <a:noFill/>
          <a:ln w="0">
            <a:noFill/>
          </a:ln>
        </p:spPr>
        <p:txBody>
          <a:bodyPr lIns="68400" rIns="68400" tIns="342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9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F38218B-5CFA-4792-9CB1-00D9C3357B66}" type="slidenum">
              <a:rPr b="0" lang="ru-RU" sz="9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6"/>
          </p:nvPr>
        </p:nvSpPr>
        <p:spPr>
          <a:xfrm>
            <a:off x="628560" y="4767120"/>
            <a:ext cx="2055600" cy="272160"/>
          </a:xfrm>
          <a:prstGeom prst="rect">
            <a:avLst/>
          </a:prstGeom>
          <a:noFill/>
          <a:ln w="0">
            <a:noFill/>
          </a:ln>
        </p:spPr>
        <p:txBody>
          <a:bodyPr lIns="68400" rIns="68400" tIns="34200" bIns="3420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ftr" idx="7"/>
          </p:nvPr>
        </p:nvSpPr>
        <p:spPr>
          <a:xfrm>
            <a:off x="3029040" y="4767120"/>
            <a:ext cx="3084480" cy="27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ldNum" idx="8"/>
          </p:nvPr>
        </p:nvSpPr>
        <p:spPr>
          <a:xfrm>
            <a:off x="6458040" y="4767120"/>
            <a:ext cx="2055600" cy="27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9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61B670F-8EDE-4A8A-AFE3-94EB4F422E9E}" type="slidenum">
              <a:rPr b="0" lang="ru-RU" sz="9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9"/>
          </p:nvPr>
        </p:nvSpPr>
        <p:spPr>
          <a:xfrm>
            <a:off x="628560" y="4767120"/>
            <a:ext cx="2055600" cy="27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ftr" idx="10"/>
          </p:nvPr>
        </p:nvSpPr>
        <p:spPr>
          <a:xfrm>
            <a:off x="3124080" y="4767480"/>
            <a:ext cx="2894040" cy="272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sldNum" idx="11"/>
          </p:nvPr>
        </p:nvSpPr>
        <p:spPr>
          <a:xfrm>
            <a:off x="6553080" y="4767480"/>
            <a:ext cx="2132280" cy="272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7DECF4A-2560-49F5-8FDA-AF629F117ED9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dt" idx="12"/>
          </p:nvPr>
        </p:nvSpPr>
        <p:spPr>
          <a:xfrm>
            <a:off x="457200" y="4767480"/>
            <a:ext cx="2132280" cy="272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Рисунок 7" descr=""/>
          <p:cNvPicPr/>
          <p:nvPr/>
        </p:nvPicPr>
        <p:blipFill>
          <a:blip r:embed="rId2"/>
          <a:stretch/>
        </p:blipFill>
        <p:spPr>
          <a:xfrm>
            <a:off x="0" y="0"/>
            <a:ext cx="9142200" cy="5141880"/>
          </a:xfrm>
          <a:prstGeom prst="rect">
            <a:avLst/>
          </a:prstGeom>
          <a:ln w="0">
            <a:noFill/>
          </a:ln>
        </p:spPr>
      </p:pic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52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ftr" idx="13"/>
          </p:nvPr>
        </p:nvSpPr>
        <p:spPr>
          <a:xfrm>
            <a:off x="3029040" y="4767120"/>
            <a:ext cx="3084480" cy="272160"/>
          </a:xfrm>
          <a:prstGeom prst="rect">
            <a:avLst/>
          </a:prstGeom>
          <a:noFill/>
          <a:ln w="0">
            <a:noFill/>
          </a:ln>
        </p:spPr>
        <p:txBody>
          <a:bodyPr lIns="68400" rIns="68400" tIns="342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sldNum" idx="14"/>
          </p:nvPr>
        </p:nvSpPr>
        <p:spPr>
          <a:xfrm>
            <a:off x="6458040" y="4767120"/>
            <a:ext cx="2055600" cy="272160"/>
          </a:xfrm>
          <a:prstGeom prst="rect">
            <a:avLst/>
          </a:prstGeom>
          <a:noFill/>
          <a:ln w="0">
            <a:noFill/>
          </a:ln>
        </p:spPr>
        <p:txBody>
          <a:bodyPr lIns="68400" rIns="68400" tIns="342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9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912BB4F-1E42-4120-9A3C-8313448139A6}" type="slidenum">
              <a:rPr b="0" lang="ru-RU" sz="9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dt" idx="15"/>
          </p:nvPr>
        </p:nvSpPr>
        <p:spPr>
          <a:xfrm>
            <a:off x="628560" y="4767120"/>
            <a:ext cx="2055600" cy="272160"/>
          </a:xfrm>
          <a:prstGeom prst="rect">
            <a:avLst/>
          </a:prstGeom>
          <a:noFill/>
          <a:ln w="0">
            <a:noFill/>
          </a:ln>
        </p:spPr>
        <p:txBody>
          <a:bodyPr lIns="68400" rIns="68400" tIns="34200" bIns="3420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Прямоугольник 4"/>
          <p:cNvSpPr/>
          <p:nvPr/>
        </p:nvSpPr>
        <p:spPr>
          <a:xfrm>
            <a:off x="901800" y="1778400"/>
            <a:ext cx="7729560" cy="127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720" rIns="90720" tIns="45360" bIns="4536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600" spc="-1" strike="noStrike">
                <a:solidFill>
                  <a:srgbClr val="000000"/>
                </a:solidFill>
                <a:latin typeface="Arial"/>
                <a:ea typeface="DejaVu Sans"/>
              </a:rPr>
              <a:t>ОРГАНИЗАЦИОННО - ПРАВОВЫЕ ОСНОВЫ ПРОФИЛАКТИЧЕСКОЙ РАБОТЫ 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600" spc="-1" strike="noStrike">
                <a:solidFill>
                  <a:srgbClr val="000000"/>
                </a:solidFill>
                <a:latin typeface="Arial"/>
                <a:ea typeface="DejaVu Sans"/>
              </a:rPr>
              <a:t>В ОБРАЗОВАТЕЛЬНЫХ ОРГАНИЗАЦИЯХ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Прямоугольник 1"/>
          <p:cNvSpPr/>
          <p:nvPr/>
        </p:nvSpPr>
        <p:spPr>
          <a:xfrm>
            <a:off x="130680" y="0"/>
            <a:ext cx="496800" cy="5141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4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15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800" y="25200"/>
            <a:ext cx="601920" cy="852120"/>
          </a:xfrm>
          <a:prstGeom prst="rect">
            <a:avLst/>
          </a:prstGeom>
          <a:ln w="0">
            <a:noFill/>
          </a:ln>
        </p:spPr>
      </p:pic>
      <p:pic>
        <p:nvPicPr>
          <p:cNvPr id="216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3068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p:transition spd="slow">
    <p:wipe dir="l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89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290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1320910294"/>
              </p:ext>
            </p:extLst>
          </p:nvPr>
        </p:nvGraphicFramePr>
        <p:xfrm>
          <a:off x="340920" y="446400"/>
          <a:ext cx="8241840" cy="42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1" name="TextBox 2"/>
          <p:cNvSpPr/>
          <p:nvPr/>
        </p:nvSpPr>
        <p:spPr>
          <a:xfrm>
            <a:off x="1711800" y="4006080"/>
            <a:ext cx="2538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TextBox 3"/>
          <p:cNvSpPr/>
          <p:nvPr/>
        </p:nvSpPr>
        <p:spPr>
          <a:xfrm>
            <a:off x="1722240" y="3571920"/>
            <a:ext cx="2538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TextBox 4"/>
          <p:cNvSpPr/>
          <p:nvPr/>
        </p:nvSpPr>
        <p:spPr>
          <a:xfrm>
            <a:off x="1689840" y="2864160"/>
            <a:ext cx="3823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TextBox 5"/>
          <p:cNvSpPr/>
          <p:nvPr/>
        </p:nvSpPr>
        <p:spPr>
          <a:xfrm>
            <a:off x="1689840" y="2217960"/>
            <a:ext cx="3823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5" name="Рисунок 9" descr=""/>
          <p:cNvPicPr/>
          <p:nvPr/>
        </p:nvPicPr>
        <p:blipFill>
          <a:blip r:embed="rId7"/>
          <a:srcRect l="22951" t="15983" r="73959" b="12728"/>
          <a:stretch/>
        </p:blipFill>
        <p:spPr>
          <a:xfrm>
            <a:off x="8388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97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298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grpSp>
        <p:nvGrpSpPr>
          <p:cNvPr id="299" name="Diagram4"/>
          <p:cNvGrpSpPr/>
          <p:nvPr/>
        </p:nvGrpSpPr>
        <p:grpSpPr>
          <a:xfrm>
            <a:off x="459720" y="491760"/>
            <a:ext cx="8243640" cy="4062240"/>
            <a:chOff x="459720" y="491760"/>
            <a:chExt cx="8243640" cy="4062240"/>
          </a:xfrm>
        </p:grpSpPr>
        <p:sp>
          <p:nvSpPr>
            <p:cNvPr id="300" name=""/>
            <p:cNvSpPr/>
            <p:nvPr/>
          </p:nvSpPr>
          <p:spPr>
            <a:xfrm>
              <a:off x="459720" y="491760"/>
              <a:ext cx="8241840" cy="4062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01" name=""/>
            <p:cNvSpPr/>
            <p:nvPr/>
          </p:nvSpPr>
          <p:spPr>
            <a:xfrm>
              <a:off x="459720" y="493560"/>
              <a:ext cx="8243640" cy="360"/>
            </a:xfrm>
            <a:prstGeom prst="line">
              <a:avLst/>
            </a:prstGeom>
            <a:ln>
              <a:solidFill>
                <a:srgbClr val="659d40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02" name=""/>
            <p:cNvSpPr/>
            <p:nvPr/>
          </p:nvSpPr>
          <p:spPr>
            <a:xfrm>
              <a:off x="459720" y="493920"/>
              <a:ext cx="1774800" cy="405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106560" rIns="106560" tIns="106560" bIns="106560" anchor="t">
              <a:noAutofit/>
            </a:bodyPr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b="1" lang="ru-RU" sz="2800" spc="-1" strike="noStrike">
                  <a:solidFill>
                    <a:srgbClr val="00b050"/>
                  </a:solidFill>
                  <a:latin typeface="Arial"/>
                  <a:ea typeface="DejaVu Sans"/>
                </a:rPr>
                <a:t>зеленая зона</a:t>
              </a:r>
              <a:endParaRPr b="0" lang="ru-RU" sz="28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839"/>
                </a:spcAft>
              </a:pP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3" name=""/>
            <p:cNvSpPr/>
            <p:nvPr/>
          </p:nvSpPr>
          <p:spPr>
            <a:xfrm>
              <a:off x="2351160" y="601560"/>
              <a:ext cx="6343560" cy="63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которые не успевают по учебным предметам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4" name=""/>
            <p:cNvSpPr/>
            <p:nvPr/>
          </p:nvSpPr>
          <p:spPr>
            <a:xfrm>
              <a:off x="2229840" y="1063800"/>
              <a:ext cx="6465960" cy="360"/>
            </a:xfrm>
            <a:prstGeom prst="line">
              <a:avLst/>
            </a:prstGeom>
            <a:ln>
              <a:solidFill>
                <a:srgbClr val="70ad47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05" name=""/>
            <p:cNvSpPr/>
            <p:nvPr/>
          </p:nvSpPr>
          <p:spPr>
            <a:xfrm>
              <a:off x="2351160" y="1134000"/>
              <a:ext cx="6343560" cy="63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воспитывающиеся в полных семьях, но проживающие </a:t>
              </a:r>
              <a:r>
                <a:rPr b="1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в общежитиях</a:t>
              </a: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, либо у близких родственников без оформления временной опеки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6" name=""/>
            <p:cNvSpPr/>
            <p:nvPr/>
          </p:nvSpPr>
          <p:spPr>
            <a:xfrm>
              <a:off x="2223720" y="1880280"/>
              <a:ext cx="6465960" cy="360"/>
            </a:xfrm>
            <a:prstGeom prst="line">
              <a:avLst/>
            </a:prstGeom>
            <a:ln>
              <a:solidFill>
                <a:srgbClr val="70ad47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07" name=""/>
            <p:cNvSpPr/>
            <p:nvPr/>
          </p:nvSpPr>
          <p:spPr>
            <a:xfrm>
              <a:off x="2345040" y="1963080"/>
              <a:ext cx="6343560" cy="63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проживающие </a:t>
              </a:r>
              <a:r>
                <a:rPr b="1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в неполной семье</a:t>
              </a: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, с мачехой или отчимом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8" name=""/>
            <p:cNvSpPr/>
            <p:nvPr/>
          </p:nvSpPr>
          <p:spPr>
            <a:xfrm>
              <a:off x="2237040" y="2526480"/>
              <a:ext cx="6466320" cy="360"/>
            </a:xfrm>
            <a:prstGeom prst="line">
              <a:avLst/>
            </a:prstGeom>
            <a:ln>
              <a:solidFill>
                <a:srgbClr val="70ad47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09" name=""/>
            <p:cNvSpPr/>
            <p:nvPr/>
          </p:nvSpPr>
          <p:spPr>
            <a:xfrm>
              <a:off x="2345040" y="2646720"/>
              <a:ext cx="6343560" cy="63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 из малообеспеченных семей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0" name=""/>
            <p:cNvSpPr/>
            <p:nvPr/>
          </p:nvSpPr>
          <p:spPr>
            <a:xfrm>
              <a:off x="2223720" y="3090600"/>
              <a:ext cx="6465960" cy="360"/>
            </a:xfrm>
            <a:prstGeom prst="line">
              <a:avLst/>
            </a:prstGeom>
            <a:ln>
              <a:solidFill>
                <a:srgbClr val="70ad47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11" name=""/>
            <p:cNvSpPr/>
            <p:nvPr/>
          </p:nvSpPr>
          <p:spPr>
            <a:xfrm>
              <a:off x="2351160" y="3147840"/>
              <a:ext cx="6343560" cy="63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дети-сироты, находящиеся под опекой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" name=""/>
            <p:cNvSpPr/>
            <p:nvPr/>
          </p:nvSpPr>
          <p:spPr>
            <a:xfrm>
              <a:off x="2229840" y="3585240"/>
              <a:ext cx="6465960" cy="360"/>
            </a:xfrm>
            <a:prstGeom prst="line">
              <a:avLst/>
            </a:prstGeom>
            <a:ln>
              <a:solidFill>
                <a:srgbClr val="70ad47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13" name=""/>
            <p:cNvSpPr/>
            <p:nvPr/>
          </p:nvSpPr>
          <p:spPr>
            <a:xfrm>
              <a:off x="2351160" y="3692880"/>
              <a:ext cx="6343560" cy="637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дети-сироты, воспитывающиеся в замещающих семьях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" name=""/>
            <p:cNvSpPr/>
            <p:nvPr/>
          </p:nvSpPr>
          <p:spPr>
            <a:xfrm>
              <a:off x="2229840" y="4149360"/>
              <a:ext cx="6465960" cy="360"/>
            </a:xfrm>
            <a:prstGeom prst="line">
              <a:avLst/>
            </a:prstGeom>
            <a:ln>
              <a:solidFill>
                <a:srgbClr val="70ad47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pic>
        <p:nvPicPr>
          <p:cNvPr id="315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5732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17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18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1215487803"/>
              </p:ext>
            </p:extLst>
          </p:nvPr>
        </p:nvGraphicFramePr>
        <p:xfrm>
          <a:off x="434880" y="447480"/>
          <a:ext cx="8241840" cy="3949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9" name="TextBox 2"/>
          <p:cNvSpPr/>
          <p:nvPr/>
        </p:nvSpPr>
        <p:spPr>
          <a:xfrm>
            <a:off x="1676160" y="3186720"/>
            <a:ext cx="3823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TextBox 3"/>
          <p:cNvSpPr/>
          <p:nvPr/>
        </p:nvSpPr>
        <p:spPr>
          <a:xfrm>
            <a:off x="1676160" y="2423160"/>
            <a:ext cx="3823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TextBox 4"/>
          <p:cNvSpPr/>
          <p:nvPr/>
        </p:nvSpPr>
        <p:spPr>
          <a:xfrm>
            <a:off x="1676160" y="1551600"/>
            <a:ext cx="3823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2" name="Рисунок 8" descr=""/>
          <p:cNvPicPr/>
          <p:nvPr/>
        </p:nvPicPr>
        <p:blipFill>
          <a:blip r:embed="rId7"/>
          <a:srcRect l="22951" t="15983" r="73959" b="12728"/>
          <a:stretch/>
        </p:blipFill>
        <p:spPr>
          <a:xfrm>
            <a:off x="10836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24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25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26" name="Заголовок 1"/>
          <p:cNvSpPr/>
          <p:nvPr/>
        </p:nvSpPr>
        <p:spPr>
          <a:xfrm>
            <a:off x="-70200" y="462960"/>
            <a:ext cx="911340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СОВЕТ ПРОФИЛАКТИКИ ПРАВОНАРУШЕНИЙ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В ОБРАЗОВАТЕЛЬНОЙ ОРГАНИЗАЦИИ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Прямоугольник 7"/>
          <p:cNvSpPr/>
          <p:nvPr/>
        </p:nvSpPr>
        <p:spPr>
          <a:xfrm>
            <a:off x="916200" y="1442880"/>
            <a:ext cx="7327440" cy="19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spcAft>
                <a:spcPts val="1199"/>
              </a:spcAft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Коллегиальный орган, целью которого является планирование, организация и осуществление контроля за проведением первичной, вторичной и третичной профилактики социально опасных явлений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8" name="Рисунок 8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8388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30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31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32" name="Заголовок 1"/>
          <p:cNvSpPr/>
          <p:nvPr/>
        </p:nvSpPr>
        <p:spPr>
          <a:xfrm>
            <a:off x="557640" y="234720"/>
            <a:ext cx="911340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СОВЕТ ПРОФИЛАКТИКИ ПРАВОНАРУШЕНИЙ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ОБРАЗОВАТЕЛЬНОЙ ОРГАНИЗАЦИИ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Прямоугольник 7"/>
          <p:cNvSpPr/>
          <p:nvPr/>
        </p:nvSpPr>
        <p:spPr>
          <a:xfrm>
            <a:off x="887400" y="878040"/>
            <a:ext cx="8001720" cy="395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spcAft>
                <a:spcPts val="1199"/>
              </a:spcAft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Обязательные документы: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203864"/>
              </a:buClr>
              <a:buFont typeface="Wingdings" charset="2"/>
              <a:buChar char=""/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Приказ о создании Совета профилактики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203864"/>
              </a:buClr>
              <a:buFont typeface="Wingdings" charset="2"/>
              <a:buChar char=""/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Положение о Совете профилактики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203864"/>
              </a:buClr>
              <a:buFont typeface="Wingdings" charset="2"/>
              <a:buChar char=""/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План работы Совета профилактики на учебный год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203864"/>
              </a:buClr>
              <a:buFont typeface="Wingdings" charset="2"/>
              <a:buChar char=""/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Протоколы заседаний Совета профилактики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203864"/>
              </a:buClr>
              <a:buFont typeface="Wingdings" charset="2"/>
              <a:buChar char=""/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Программы (планы) индивидуальной профилактической работы с обучающимися, состоящими на различных видах профилактического учета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203864"/>
              </a:buClr>
              <a:buFont typeface="Wingdings" charset="2"/>
              <a:buChar char=""/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Списки учащихся, семей, состоящих на различных видах профилактического учета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203864"/>
              </a:buClr>
              <a:buFont typeface="Wingdings" charset="2"/>
              <a:buChar char=""/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Социальный паспорт школы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4" name="Рисунок 8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3284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36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37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38" name="Заголовок 1"/>
          <p:cNvSpPr/>
          <p:nvPr/>
        </p:nvSpPr>
        <p:spPr>
          <a:xfrm>
            <a:off x="216720" y="405720"/>
            <a:ext cx="911340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СОВЕТ ПРОФИЛАКТИКИ ПРАВОНАРУШЕНИЙ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ОБРАЗОВАТЕЛЬНОЙ ОРГАНИЗАЦИИ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Прямоугольник 7"/>
          <p:cNvSpPr/>
          <p:nvPr/>
        </p:nvSpPr>
        <p:spPr>
          <a:xfrm>
            <a:off x="985320" y="1236600"/>
            <a:ext cx="8870760" cy="188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spcAft>
                <a:spcPts val="1199"/>
              </a:spcAft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ff0000"/>
              </a:buClr>
              <a:buFont typeface="Wingdings" charset="2"/>
              <a:buChar char=""/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не реже одного раза в месяц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– планово;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1199"/>
              </a:spcAft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Wingdings" charset="2"/>
              <a:buChar char="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экстренные случаи – 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внепланово!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0" name="Рисунок 8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602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42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43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44" name="Прямоугольник 2"/>
          <p:cNvSpPr/>
          <p:nvPr/>
        </p:nvSpPr>
        <p:spPr>
          <a:xfrm>
            <a:off x="686160" y="1127160"/>
            <a:ext cx="8339760" cy="228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50000"/>
              </a:lnSpc>
              <a:spcAft>
                <a:spcPts val="1199"/>
              </a:spcAft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Основание для постановки на контроль – </a:t>
            </a: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решение Совета профилактики образовательной организации!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5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47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48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49" name="Прямоугольник 2"/>
          <p:cNvSpPr/>
          <p:nvPr/>
        </p:nvSpPr>
        <p:spPr>
          <a:xfrm>
            <a:off x="369720" y="131400"/>
            <a:ext cx="82825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Обязательные члены Совета профилактики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TextBox 1"/>
          <p:cNvSpPr/>
          <p:nvPr/>
        </p:nvSpPr>
        <p:spPr>
          <a:xfrm>
            <a:off x="920520" y="757800"/>
            <a:ext cx="8196840" cy="411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инспектор ПДН,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заместитель директора по воспитательной работе, педагог-психолог,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медицинский работник (при наличии),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советник директора по воспитанию,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социальный педагог,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руководитель школьных спортивных клубов, школьного театра,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учитель физической культуры,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педагоги- предметники,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0" lang="ru-RU" sz="24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представители школьного родительского комитета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!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1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5732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53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54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55" name="Прямоугольник 2"/>
          <p:cNvSpPr/>
          <p:nvPr/>
        </p:nvSpPr>
        <p:spPr>
          <a:xfrm>
            <a:off x="231120" y="50400"/>
            <a:ext cx="828252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Процедура постановки на внутренний контроль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Прямоугольник 3"/>
          <p:cNvSpPr/>
          <p:nvPr/>
        </p:nvSpPr>
        <p:spPr>
          <a:xfrm>
            <a:off x="716040" y="1106640"/>
            <a:ext cx="8192880" cy="371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Calibri Light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Calibri"/>
              </a:rPr>
              <a:t>Социальный педагог, педагог-психолог или классный руководитель направляют руководителю образовательной организации обоснованное представление о необходимости учета несовершеннолетнего.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Calibri Light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Calibri"/>
              </a:rPr>
              <a:t>Руководитель информирует Совет профилактики образовательной организации и уведомляет инспектора ПДН о дате проведения Совета профилактики. При отсутствии инспектора ПДН уведомляет территориальный отдел полиции. </a:t>
            </a:r>
            <a:r>
              <a:rPr b="0" lang="ru-RU" sz="2000" spc="-1" strike="noStrike" u="sng">
                <a:solidFill>
                  <a:srgbClr val="000000"/>
                </a:solidFill>
                <a:uFillTx/>
                <a:latin typeface="Arial"/>
                <a:ea typeface="Calibri"/>
              </a:rPr>
              <a:t>При этом при регулярной неявке сотрудников правоохранительных органов на Совет профилактики информацию необходимо направить в КДН</a:t>
            </a: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Calibri"/>
              </a:rPr>
              <a:t>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7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AutoShape 1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59" name="AutoShape 3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60" name="Picture 1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61" name="Прямоугольник 6"/>
          <p:cNvSpPr/>
          <p:nvPr/>
        </p:nvSpPr>
        <p:spPr>
          <a:xfrm>
            <a:off x="231120" y="50400"/>
            <a:ext cx="828252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Процедура постановки на внутренний контроль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Прямоугольник 8"/>
          <p:cNvSpPr/>
          <p:nvPr/>
        </p:nvSpPr>
        <p:spPr>
          <a:xfrm>
            <a:off x="874440" y="1099800"/>
            <a:ext cx="7895160" cy="39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Calibri Light"/>
              <a:buAutoNum type="arabicPeriod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Calibri"/>
              </a:rPr>
              <a:t>3. Представление рассматривается Советом профилактики не позднее трех рабочих дней с момента его получения.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Calibri Light"/>
              <a:buAutoNum type="arabicPeriod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Calibri"/>
              </a:rPr>
              <a:t>4. По результатам рассмотрения Совет профилактики выносит одно из решений: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Symbol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Calibri"/>
              </a:rPr>
              <a:t>об учете несовершеннолетнего и организации с ним индивидуальной профилактической работы, направленной на устранение причин, послуживших его основанием (красная и желтая зоны);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Symbol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Calibri"/>
              </a:rPr>
              <a:t>об учете несовершеннолетнего и об организации контроля за его поведением со стороны классного руководителя, иного педагога образовательной организации (куратора) (зеленая зона);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Symbol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Calibri"/>
              </a:rPr>
              <a:t>о нецелесообразности учета несовершеннолетнего;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203864"/>
              </a:buClr>
              <a:buFont typeface="Symbol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Calibri"/>
              </a:rPr>
              <a:t>дает конкретные поручения по сопровождению несовершеннолетнего </a:t>
            </a:r>
            <a:r>
              <a:rPr b="0" lang="ru-RU" sz="1800" spc="-1" strike="noStrike" u="sng">
                <a:solidFill>
                  <a:srgbClr val="000000"/>
                </a:solidFill>
                <a:uFillTx/>
                <a:latin typeface="Arial"/>
                <a:ea typeface="Calibri"/>
              </a:rPr>
              <a:t>с указанием временных рамок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Calibri"/>
              </a:rPr>
              <a:t>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3" name="Рисунок 1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218" name="AutoShape 2"/>
          <p:cNvSpPr/>
          <p:nvPr/>
        </p:nvSpPr>
        <p:spPr>
          <a:xfrm>
            <a:off x="116640" y="-10836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19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20" name="Заголовок 1"/>
          <p:cNvSpPr/>
          <p:nvPr/>
        </p:nvSpPr>
        <p:spPr>
          <a:xfrm>
            <a:off x="632880" y="1287720"/>
            <a:ext cx="833976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СОГЛАШЕНИЕ ОБ ИНФОРМАЦИОННОМ ВЗАИМОДЕЙСТВИИ ПО ВОПРОСАМ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ПРОФИЛАКТИКИ ПРАВОНАРУШЕНИЙ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И АНТИОБЩЕСТВЕННОГО ПОВЕДЕНИЯ НЕСОВЕРШЕННОЛЕТНИХ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(от 25.03.2021 №</a:t>
            </a:r>
            <a:r>
              <a:rPr b="1" lang="en-US" sz="2400" spc="-1" strike="noStrike">
                <a:solidFill>
                  <a:srgbClr val="ff0000"/>
                </a:solidFill>
                <a:latin typeface="Arial"/>
                <a:ea typeface="DejaVu Sans"/>
              </a:rPr>
              <a:t>MVD/C-17/21)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1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612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extBox 11"/>
          <p:cNvSpPr/>
          <p:nvPr/>
        </p:nvSpPr>
        <p:spPr>
          <a:xfrm>
            <a:off x="755640" y="141480"/>
            <a:ext cx="7775280" cy="516240"/>
          </a:xfrm>
          <a:prstGeom prst="rect">
            <a:avLst/>
          </a:prstGeom>
          <a:solidFill>
            <a:srgbClr val="ffffff"/>
          </a:solidFill>
          <a:ln>
            <a:solidFill>
              <a:srgbClr val="4bacc6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Arial"/>
                <a:ea typeface="DejaVu Sans"/>
              </a:rPr>
              <a:t>Алгоритм</a:t>
            </a: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: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TextBox 12"/>
          <p:cNvSpPr/>
          <p:nvPr/>
        </p:nvSpPr>
        <p:spPr>
          <a:xfrm>
            <a:off x="179640" y="788760"/>
            <a:ext cx="8649720" cy="406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Изучение нормативных документов и методических рекомендаций по профилактики правонарушений среди несовершеннолетних;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Составление типового плана совместных мероприятий по профилактики правонарушений  и преступлений обучающихся ОО, требующих особое внимание;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Утверждение локальных актов, рабочих программ и планов по профилактическому направлению;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Ознакомления всех участников образовательного процесса с изменениями в нормативных документах (выложить нормативные документы на школьный сайт);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Систематизация информации о несовершеннолетних, подлежащих контролю (формирование списков по зонам);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extBox 9"/>
          <p:cNvSpPr/>
          <p:nvPr/>
        </p:nvSpPr>
        <p:spPr>
          <a:xfrm>
            <a:off x="755640" y="141480"/>
            <a:ext cx="7775280" cy="516240"/>
          </a:xfrm>
          <a:prstGeom prst="rect">
            <a:avLst/>
          </a:prstGeom>
          <a:solidFill>
            <a:srgbClr val="ffffff"/>
          </a:solidFill>
          <a:ln>
            <a:solidFill>
              <a:srgbClr val="4bacc6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Arial"/>
                <a:ea typeface="DejaVu Sans"/>
              </a:rPr>
              <a:t>Алгоритм</a:t>
            </a: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: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TextBox 10"/>
          <p:cNvSpPr/>
          <p:nvPr/>
        </p:nvSpPr>
        <p:spPr>
          <a:xfrm>
            <a:off x="178560" y="940680"/>
            <a:ext cx="8571240" cy="405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algn="l" pos="43668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6. Согласование и утверждение списков (через заседания Совета профилактики)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algn="l" pos="43668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7. Внесение (не более 3 рабочих дней) информацию об учащихся, поставленных на ВК, в МЭШ;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algn="l" pos="68904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8. Закрепление общественных воспитателя за несовершеннолетним, состоящим на ВК (красная зона);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algn="l" pos="43668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9. Оформление наблюдательного дела на несовершеннолетних, состоящих на ВК (красная и желтая зоны) с индивидуальным маршрутом сопровождения, а для учащихся, состоящих на ВК (зеленая зона) – дневник наблюдения;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tabLst>
                <a:tab algn="l" pos="43668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10. Реализация планов с заполнением графы «Отметка о выполнении» (снятие учащихся с ВК через заседание Совета профилактики).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69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70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71" name="Прямоугольник 2"/>
          <p:cNvSpPr/>
          <p:nvPr/>
        </p:nvSpPr>
        <p:spPr>
          <a:xfrm>
            <a:off x="508680" y="1450080"/>
            <a:ext cx="8282520" cy="24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 algn="just">
              <a:lnSpc>
                <a:spcPct val="100000"/>
              </a:lnSpc>
              <a:spcAft>
                <a:spcPts val="601"/>
              </a:spcAft>
              <a:buClr>
                <a:srgbClr val="ff0000"/>
              </a:buClr>
              <a:buFont typeface="Wingdings" charset="2"/>
              <a:buChar char="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для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e81046"/>
                </a:solidFill>
                <a:latin typeface="Arial"/>
                <a:ea typeface="DejaVu Sans"/>
              </a:rPr>
              <a:t>красной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зоны и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ffc000"/>
                </a:solidFill>
                <a:latin typeface="Arial"/>
                <a:ea typeface="DejaVu Sans"/>
              </a:rPr>
              <a:t>желтой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зоны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–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наблюдательное дело с индивидуальным маршрутом сопровождения (зам.директора по ВР)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spcAft>
                <a:spcPts val="601"/>
              </a:spcAft>
              <a:buClr>
                <a:srgbClr val="ff0000"/>
              </a:buClr>
              <a:buFont typeface="Wingdings" charset="2"/>
              <a:buChar char="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для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00b050"/>
                </a:solidFill>
                <a:latin typeface="Arial"/>
                <a:ea typeface="DejaVu Sans"/>
              </a:rPr>
              <a:t>зеленой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зоны – дневник наблюдения (классный руководитель)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Прямоугольник 1"/>
          <p:cNvSpPr/>
          <p:nvPr/>
        </p:nvSpPr>
        <p:spPr>
          <a:xfrm>
            <a:off x="323280" y="256320"/>
            <a:ext cx="81903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Индивидуальные маршруты сопровождения для несовершеннолетних, состоящих на учете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3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Box 6"/>
          <p:cNvSpPr/>
          <p:nvPr/>
        </p:nvSpPr>
        <p:spPr>
          <a:xfrm>
            <a:off x="755640" y="141480"/>
            <a:ext cx="7775280" cy="942840"/>
          </a:xfrm>
          <a:prstGeom prst="rect">
            <a:avLst/>
          </a:prstGeom>
          <a:solidFill>
            <a:srgbClr val="ffffff"/>
          </a:solidFill>
          <a:ln>
            <a:solidFill>
              <a:srgbClr val="4bacc6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Наблюдательное дело (</a:t>
            </a:r>
            <a:r>
              <a:rPr b="1" lang="ru-RU" sz="2800" spc="-1" strike="noStrike">
                <a:solidFill>
                  <a:srgbClr val="ff0000"/>
                </a:solidFill>
                <a:latin typeface="Times New Roman"/>
                <a:ea typeface="DejaVu Sans"/>
              </a:rPr>
              <a:t>красная</a:t>
            </a: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 и </a:t>
            </a:r>
            <a:r>
              <a:rPr b="1" lang="ru-RU" sz="2800" spc="-1" strike="noStrike">
                <a:solidFill>
                  <a:srgbClr val="ffc000"/>
                </a:solidFill>
                <a:latin typeface="Times New Roman"/>
                <a:ea typeface="DejaVu Sans"/>
              </a:rPr>
              <a:t>желтая</a:t>
            </a: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 зоны) включает: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Прямоугольник 9"/>
          <p:cNvSpPr/>
          <p:nvPr/>
        </p:nvSpPr>
        <p:spPr>
          <a:xfrm>
            <a:off x="107640" y="1013400"/>
            <a:ext cx="8927640" cy="39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документы, содержащие сведения, послужившие основанием для контроля несовершеннолетнего;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сведения об информировании родителей (законных представителей) несовершеннолетнего о постановке его на контроль;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справка об установочных данных несовершеннолетнего;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приказ о закреплении общественного воспитателя за обучающимся;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акты обследования условий жизни несовершеннолетнего;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характеристики несовершеннолетнего от классного руководителя, куратора (оформляются не реже одного раза в три месяца с отражением динамики произошедших изменений в поведении);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сведения о динамике успеваемости несовершеннолетнего в течение учебного периода;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сведения о пропусках учебных занятий обучающимся в течение учебного периода (с указанием причин отсутствия);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индивидуальный маршрут сопровождения/социализации обучающегося и его семьи с результатами диагностик, анкетирования, тестирования несовершеннолетнего, рекомендациями педагога-психолога классному руководителю, советнику директора по воспитанию, социальному педагогу, педагогам по работе с несовершеннолетним.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TextBox 7"/>
          <p:cNvSpPr/>
          <p:nvPr/>
        </p:nvSpPr>
        <p:spPr>
          <a:xfrm>
            <a:off x="755640" y="141480"/>
            <a:ext cx="7775280" cy="1369440"/>
          </a:xfrm>
          <a:prstGeom prst="rect">
            <a:avLst/>
          </a:prstGeom>
          <a:solidFill>
            <a:srgbClr val="ffffff"/>
          </a:solidFill>
          <a:ln>
            <a:solidFill>
              <a:srgbClr val="4bacc6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Формы индивидуального маршрута сопровождения обучающихся, находящихся в </a:t>
            </a:r>
            <a:r>
              <a:rPr b="1" lang="ru-RU" sz="2800" spc="-1" strike="noStrike">
                <a:solidFill>
                  <a:srgbClr val="ffc000"/>
                </a:solidFill>
                <a:latin typeface="Times New Roman"/>
                <a:ea typeface="DejaVu Sans"/>
              </a:rPr>
              <a:t>желтой</a:t>
            </a: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 и </a:t>
            </a:r>
            <a:r>
              <a:rPr b="1" lang="ru-RU" sz="2800" spc="-1" strike="noStrike">
                <a:solidFill>
                  <a:srgbClr val="ff0000"/>
                </a:solidFill>
                <a:latin typeface="Times New Roman"/>
                <a:ea typeface="DejaVu Sans"/>
              </a:rPr>
              <a:t>красной</a:t>
            </a: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 зоне риска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7" name="Рисунок 2" descr=""/>
          <p:cNvPicPr/>
          <p:nvPr/>
        </p:nvPicPr>
        <p:blipFill>
          <a:blip r:embed="rId1"/>
          <a:stretch/>
        </p:blipFill>
        <p:spPr>
          <a:xfrm>
            <a:off x="341640" y="1476000"/>
            <a:ext cx="8602920" cy="3384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Box 8"/>
          <p:cNvSpPr/>
          <p:nvPr/>
        </p:nvSpPr>
        <p:spPr>
          <a:xfrm>
            <a:off x="755640" y="141480"/>
            <a:ext cx="7775280" cy="942840"/>
          </a:xfrm>
          <a:prstGeom prst="rect">
            <a:avLst/>
          </a:prstGeom>
          <a:solidFill>
            <a:srgbClr val="ffffff"/>
          </a:solidFill>
          <a:ln>
            <a:solidFill>
              <a:srgbClr val="4bacc6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Дневник наблюдения </a:t>
            </a:r>
            <a:r>
              <a:rPr b="1" lang="ru-RU" sz="2800" spc="-1" strike="noStrike">
                <a:solidFill>
                  <a:srgbClr val="00b050"/>
                </a:solidFill>
                <a:latin typeface="Times New Roman"/>
                <a:ea typeface="DejaVu Sans"/>
              </a:rPr>
              <a:t>(зеленая зона)  </a:t>
            </a:r>
            <a:r>
              <a:rPr b="1" lang="ru-RU" sz="2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включает: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Прямоугольник 10"/>
          <p:cNvSpPr/>
          <p:nvPr/>
        </p:nvSpPr>
        <p:spPr>
          <a:xfrm>
            <a:off x="251640" y="1167480"/>
            <a:ext cx="8639640" cy="34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документы, содержащие сведения, послужившие основанием для контроля несовершеннолетнего;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справка об установочных данных несовершеннолетнего;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акты обследования условий жизни несовершеннолетнего;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характеристики несовершеннолетнего от классного руководителя, куратора (оформляются не реже одного раза в три месяца с отражением динамики произошедших изменений в поведении);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сведения о динамике успеваемости несовершеннолетнего в течение учебного периода;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сведения о пропусках учебных занятий обучающимся в течение учебного периода (с указанием причин отсутствия);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результаты диагностик, анкетирования, тестирования несовершеннолетнего, рекомендации педагога-психолога классному руководителю, социальному педагогу, педагогам по работе с несовершеннолетним, сведения об их реализации (при наличии).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81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82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83" name="Прямоугольник 1"/>
          <p:cNvSpPr/>
          <p:nvPr/>
        </p:nvSpPr>
        <p:spPr>
          <a:xfrm>
            <a:off x="570240" y="536040"/>
            <a:ext cx="8190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Социально-психологическое тестирование (СПТ)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Прямоугольник 11"/>
          <p:cNvSpPr/>
          <p:nvPr/>
        </p:nvSpPr>
        <p:spPr>
          <a:xfrm>
            <a:off x="980280" y="1907280"/>
            <a:ext cx="723384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15.09 – 15.10 ежегодно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с 7 класса (от 13 лет)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5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38600" y="612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87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88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89" name="Прямоугольник 1"/>
          <p:cNvSpPr/>
          <p:nvPr/>
        </p:nvSpPr>
        <p:spPr>
          <a:xfrm>
            <a:off x="464400" y="527400"/>
            <a:ext cx="8190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Что выявляет социально-психологическое тестирование (СПТ = ГНД) ?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Прямоугольник 2"/>
          <p:cNvSpPr/>
          <p:nvPr/>
        </p:nvSpPr>
        <p:spPr>
          <a:xfrm>
            <a:off x="752400" y="1676520"/>
            <a:ext cx="8466840" cy="179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Calibri"/>
              </a:rPr>
              <a:t>ресурсные стороны личности;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Calibri"/>
              </a:rPr>
              <a:t>поведенческие реакции в стрессе;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Calibri"/>
              </a:rPr>
              <a:t>различные формы рискованного поведения.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1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386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93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394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395" name="Прямоугольник 1"/>
          <p:cNvSpPr/>
          <p:nvPr/>
        </p:nvSpPr>
        <p:spPr>
          <a:xfrm>
            <a:off x="231120" y="234720"/>
            <a:ext cx="8190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Мониторинг безопасности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образовательной среды (МБОС)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Прямоугольник 2"/>
          <p:cNvSpPr/>
          <p:nvPr/>
        </p:nvSpPr>
        <p:spPr>
          <a:xfrm>
            <a:off x="851760" y="1701360"/>
            <a:ext cx="846684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Calibri"/>
              </a:rPr>
              <a:t>дважды в год (осень и весна)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Calibri"/>
              </a:rPr>
              <a:t>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Calibri"/>
              </a:rPr>
              <a:t>с 6 класса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7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0412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399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00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01" name="Прямоугольник 1"/>
          <p:cNvSpPr/>
          <p:nvPr/>
        </p:nvSpPr>
        <p:spPr>
          <a:xfrm>
            <a:off x="324000" y="392760"/>
            <a:ext cx="8190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Что выявляет мониторинг безопасности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образовательной среды (МБОС)?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Прямоугольник 2"/>
          <p:cNvSpPr/>
          <p:nvPr/>
        </p:nvSpPr>
        <p:spPr>
          <a:xfrm>
            <a:off x="819360" y="1527840"/>
            <a:ext cx="8466840" cy="179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Calibri"/>
              </a:rPr>
              <a:t>тревожность;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Calibri"/>
              </a:rPr>
              <a:t>депрессию;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Calibri"/>
              </a:rPr>
              <a:t>агрессивность;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Calibri"/>
              </a:rPr>
              <a:t>проблемы социальной адаптации.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3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0412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223" name="AutoShape 2"/>
          <p:cNvSpPr/>
          <p:nvPr/>
        </p:nvSpPr>
        <p:spPr>
          <a:xfrm>
            <a:off x="116640" y="-10836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24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25" name="Заголовок 1"/>
          <p:cNvSpPr/>
          <p:nvPr/>
        </p:nvSpPr>
        <p:spPr>
          <a:xfrm>
            <a:off x="545040" y="766800"/>
            <a:ext cx="8453880" cy="385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ВОСЬМИСТОРОННЕЕ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  </a:t>
            </a: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СОГЛАШЕНИЕ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об информационном обмене и взаимодействии по профилактике безнадзорности и правонарушений несовершеннолетних между министерствами и ведомствами республики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6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67680" y="612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05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06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07" name="Прямоугольник 1"/>
          <p:cNvSpPr/>
          <p:nvPr/>
        </p:nvSpPr>
        <p:spPr>
          <a:xfrm>
            <a:off x="324000" y="140760"/>
            <a:ext cx="8190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Действия после получения результатов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СПТ и МБОС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Прямоугольник 2"/>
          <p:cNvSpPr/>
          <p:nvPr/>
        </p:nvSpPr>
        <p:spPr>
          <a:xfrm>
            <a:off x="676080" y="1134720"/>
            <a:ext cx="846684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i="1" lang="ru-RU" sz="2400" spc="-1" strike="noStrike" u="sng">
                <a:solidFill>
                  <a:srgbClr val="000000"/>
                </a:solidFill>
                <a:uFillTx/>
                <a:latin typeface="Arial"/>
                <a:ea typeface="Calibri"/>
              </a:rPr>
              <a:t>В течение недели </a:t>
            </a:r>
            <a:r>
              <a:rPr b="1" i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после получения результатов тестирований необходимо: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организовать Совет профилактики,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сформировать «группу риска»,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подключить педагогов-психологов к разработке индивидуальных маршрутов сопровождения,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ежеквартально направлять результаты проводимых диагностических материалов в Республиканский центр «Росток».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9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04120" y="612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11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12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13" name="Прямоугольник 1"/>
          <p:cNvSpPr/>
          <p:nvPr/>
        </p:nvSpPr>
        <p:spPr>
          <a:xfrm>
            <a:off x="743400" y="1298880"/>
            <a:ext cx="8190360" cy="179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Типовой план совместных мероприятий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по профилактике правонарушений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и преступлений обучающихся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в образовательных организациях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4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754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16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17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18" name="Прямоугольник 1"/>
          <p:cNvSpPr/>
          <p:nvPr/>
        </p:nvSpPr>
        <p:spPr>
          <a:xfrm>
            <a:off x="380880" y="109800"/>
            <a:ext cx="819036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Что включает Типовой план мероприятий?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Прямоугольник 2"/>
          <p:cNvSpPr/>
          <p:nvPr/>
        </p:nvSpPr>
        <p:spPr>
          <a:xfrm>
            <a:off x="573840" y="717480"/>
            <a:ext cx="8466840" cy="41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algn="just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Calibri"/>
              </a:rPr>
              <a:t>комплекс мероприятий, направленных на предупреждение правонарушений,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Calibri"/>
              </a:rPr>
              <a:t>организацию психологического сопровождения,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Calibri"/>
              </a:rPr>
              <a:t>мониторинг посещаемости,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Calibri"/>
              </a:rPr>
              <a:t>проведение профилактических бесед и собраний,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Calibri"/>
              </a:rPr>
              <a:t>обеспечение занятости детей, требующих особого внимания,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Calibri"/>
              </a:rPr>
              <a:t>регулярное взаимодействие администрации образовательных организаций с отделами образования, здравоохранения, культуры, спорта, молодежной политики и территориальными органами внутренних дел.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0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1744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22" name="AutoShape 4"/>
          <p:cNvSpPr/>
          <p:nvPr/>
        </p:nvSpPr>
        <p:spPr>
          <a:xfrm>
            <a:off x="474840" y="26748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23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24" name="Прямоугольник 1"/>
          <p:cNvSpPr/>
          <p:nvPr/>
        </p:nvSpPr>
        <p:spPr>
          <a:xfrm>
            <a:off x="406080" y="103320"/>
            <a:ext cx="819036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0000"/>
                </a:solidFill>
                <a:latin typeface="Arial"/>
                <a:ea typeface="DejaVu Sans"/>
              </a:rPr>
              <a:t>Порядок действий для классных руководителей,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0000"/>
                </a:solidFill>
                <a:latin typeface="Arial"/>
                <a:ea typeface="DejaVu Sans"/>
              </a:rPr>
              <a:t>педагогов-психологов и социальных педагогов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0000"/>
                </a:solidFill>
                <a:latin typeface="Arial"/>
                <a:ea typeface="DejaVu Sans"/>
              </a:rPr>
              <a:t>по работе с несовершеннолетними с девиантным поведением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 u="sng">
                <a:solidFill>
                  <a:srgbClr val="ff0000"/>
                </a:solidFill>
                <a:uFillTx/>
                <a:latin typeface="Arial"/>
                <a:ea typeface="DejaVu Sans"/>
              </a:rPr>
              <a:t>по 11 основным видам правонарушений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Прямоугольник 4"/>
          <p:cNvSpPr/>
          <p:nvPr/>
        </p:nvSpPr>
        <p:spPr>
          <a:xfrm>
            <a:off x="181800" y="1462680"/>
            <a:ext cx="8819640" cy="344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 algn="just">
              <a:lnSpc>
                <a:spcPct val="115000"/>
              </a:lnSpc>
              <a:buClr>
                <a:srgbClr val="ff0000"/>
              </a:buClr>
              <a:buFont typeface="Wingdings" charset="2"/>
              <a:buChar char=""/>
            </a:pPr>
            <a:r>
              <a:rPr b="1" lang="ru-RU" sz="1600" spc="-1" strike="noStrike">
                <a:solidFill>
                  <a:srgbClr val="ff0000"/>
                </a:solidFill>
                <a:latin typeface="Arial"/>
                <a:ea typeface="Calibri"/>
              </a:rPr>
              <a:t>классному руководителю </a:t>
            </a:r>
            <a:r>
              <a:rPr b="1" lang="ru-RU" sz="16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</a:rPr>
              <a:t>- усилить наблюдение за несовершеннолетним, собрать информацию о его семье и социальных связях, провести индивидуальное собеседование с учеником и родителями, а также инициировать рассмотрение ситуации на Совете профилактики.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ff0000"/>
              </a:buClr>
              <a:buFont typeface="Wingdings" charset="2"/>
              <a:buChar char=""/>
            </a:pPr>
            <a:r>
              <a:rPr b="1" lang="ru-RU" sz="1600" spc="-1" strike="noStrike">
                <a:solidFill>
                  <a:srgbClr val="ff0000"/>
                </a:solidFill>
                <a:latin typeface="Arial"/>
                <a:ea typeface="Calibri"/>
              </a:rPr>
              <a:t>педагогу-психологу</a:t>
            </a:r>
            <a:r>
              <a:rPr b="1" lang="ru-RU" sz="16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</a:rPr>
              <a:t> - провести диагностику эмоционально-личностной сферы подростка с особым вниманием к родительско-детским отношениям, выработать рекомендации по профилактическим мерам и проинформировать всех участников образовательного процесса о сделанных выводах.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ff0000"/>
              </a:buClr>
              <a:buFont typeface="Wingdings" charset="2"/>
              <a:buChar char=""/>
            </a:pPr>
            <a:r>
              <a:rPr b="1" lang="ru-RU" sz="1600" spc="-1" strike="noStrike">
                <a:solidFill>
                  <a:srgbClr val="ff0000"/>
                </a:solidFill>
                <a:latin typeface="Arial"/>
                <a:ea typeface="Calibri"/>
              </a:rPr>
              <a:t>социальному педагогу </a:t>
            </a:r>
            <a:r>
              <a:rPr b="1" lang="ru-RU" sz="16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</a:rPr>
              <a:t>- исследовать социально-психологический климат в семье и классном коллективе, посетить несовершеннолетнего на дому, изучить факторы, влияющие на формирование противоправного поведения, и обеспечить системное взаимодействие с подростком, его классом и родителями.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6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28" name="AutoShape 4"/>
          <p:cNvSpPr/>
          <p:nvPr/>
        </p:nvSpPr>
        <p:spPr>
          <a:xfrm>
            <a:off x="474840" y="26748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29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30" name="Прямоугольник 1"/>
          <p:cNvSpPr/>
          <p:nvPr/>
        </p:nvSpPr>
        <p:spPr>
          <a:xfrm>
            <a:off x="323280" y="1670040"/>
            <a:ext cx="8190360" cy="14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ЭТО ВСЁ ИЗМЕРЯЕТСЯ </a:t>
            </a: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!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ЭТО ВСЁ ФИКСИРУЕТСЯ </a:t>
            </a: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!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1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754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33" name="AutoShape 4"/>
          <p:cNvSpPr/>
          <p:nvPr/>
        </p:nvSpPr>
        <p:spPr>
          <a:xfrm>
            <a:off x="474840" y="26748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34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35" name="Прямоугольник 1"/>
          <p:cNvSpPr/>
          <p:nvPr/>
        </p:nvSpPr>
        <p:spPr>
          <a:xfrm>
            <a:off x="555480" y="1593360"/>
            <a:ext cx="8190360" cy="210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Рост числа учащихся,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совершивших преступление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0000"/>
                </a:solidFill>
                <a:latin typeface="Arial"/>
                <a:ea typeface="DejaVu Sans"/>
              </a:rPr>
              <a:t>с 173 до 221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Прямоугольник 5"/>
          <p:cNvSpPr/>
          <p:nvPr/>
        </p:nvSpPr>
        <p:spPr>
          <a:xfrm>
            <a:off x="475560" y="387000"/>
            <a:ext cx="81903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К чему привели факты сокрытия?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7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754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Прямоугольник 22"/>
          <p:cNvSpPr/>
          <p:nvPr/>
        </p:nvSpPr>
        <p:spPr>
          <a:xfrm>
            <a:off x="0" y="0"/>
            <a:ext cx="945720" cy="5141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050" spc="-1" strike="noStrike">
              <a:solidFill>
                <a:schemeClr val="dk1"/>
              </a:solidFill>
              <a:latin typeface="Calibri"/>
              <a:ea typeface="DejaVu Sans"/>
            </a:endParaRPr>
          </a:p>
        </p:txBody>
      </p:sp>
      <p:pic>
        <p:nvPicPr>
          <p:cNvPr id="439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622360" y="0"/>
            <a:ext cx="519840" cy="735840"/>
          </a:xfrm>
          <a:prstGeom prst="rect">
            <a:avLst/>
          </a:prstGeom>
          <a:ln w="0">
            <a:noFill/>
          </a:ln>
        </p:spPr>
      </p:pic>
      <p:sp>
        <p:nvSpPr>
          <p:cNvPr id="440" name="AutoShape 2"/>
          <p:cNvSpPr/>
          <p:nvPr/>
        </p:nvSpPr>
        <p:spPr>
          <a:xfrm>
            <a:off x="116640" y="-10836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41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42" name="Заголовок 1"/>
          <p:cNvSpPr/>
          <p:nvPr/>
        </p:nvSpPr>
        <p:spPr>
          <a:xfrm>
            <a:off x="423360" y="338400"/>
            <a:ext cx="842076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Школы особого внимания (ШОВ):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43" name="Таблица 2"/>
          <p:cNvGraphicFramePr/>
          <p:nvPr/>
        </p:nvGraphicFramePr>
        <p:xfrm>
          <a:off x="574920" y="967680"/>
          <a:ext cx="8240760" cy="3199680"/>
        </p:xfrm>
        <a:graphic>
          <a:graphicData uri="http://schemas.openxmlformats.org/drawingml/2006/table">
            <a:tbl>
              <a:tblPr/>
              <a:tblGrid>
                <a:gridCol w="1924200"/>
                <a:gridCol w="6316920"/>
              </a:tblGrid>
              <a:tr h="86040"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МБОУ «Средняя общеобразовательная школа №39»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</a:tr>
              <a:tr h="471960"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МБОУ «Средняя общеобразовательная школа №41»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fd5e9"/>
                    </a:solidFill>
                  </a:tcPr>
                </a:tc>
              </a:tr>
              <a:tr h="339480"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МБОУ «Гимназия №14»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</a:tr>
              <a:tr h="577080"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МБОУ «Средняя общеобразовательная школа «Центр образования №62»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fd5e9"/>
                    </a:solidFill>
                  </a:tcPr>
                </a:tc>
              </a:tr>
              <a:tr h="353160"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МБОУ «Средняя общеобразовательная школа № 7»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</a:tr>
              <a:tr h="471960"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МБОУ «Средняя общеобразовательная школа № 65»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fd5e9"/>
                    </a:solidFill>
                  </a:tcPr>
                </a:tc>
              </a:tr>
              <a:tr h="339480">
                <a:tc>
                  <a:txBody>
                    <a:bodyPr lIns="68400" rIns="6840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МАОУ "СОШ №40 с углубленным изучением отдельных предметов"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4"/>
                    </a:solidFill>
                  </a:tcPr>
                </a:tc>
              </a:tr>
              <a:tr h="341280"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Arial"/>
                        </a:rPr>
                        <a:t>Набережные Челны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Arial"/>
                        </a:rPr>
                        <a:t>МБОУ «Профильный лицей № 42»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fd5e9"/>
                    </a:solidFill>
                  </a:tcPr>
                </a:tc>
              </a:tr>
            </a:tbl>
          </a:graphicData>
        </a:graphic>
      </p:graphicFrame>
      <p:pic>
        <p:nvPicPr>
          <p:cNvPr id="444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97560" y="0"/>
            <a:ext cx="324720" cy="5116320"/>
          </a:xfrm>
          <a:prstGeom prst="rect">
            <a:avLst/>
          </a:prstGeom>
          <a:ln w="0">
            <a:noFill/>
          </a:ln>
        </p:spPr>
      </p:pic>
      <p:sp>
        <p:nvSpPr>
          <p:cNvPr id="445" name="Заголовок 2"/>
          <p:cNvSpPr/>
          <p:nvPr/>
        </p:nvSpPr>
        <p:spPr>
          <a:xfrm>
            <a:off x="423360" y="4310640"/>
            <a:ext cx="842076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В ноябре планируется проверка данных школ МОиН РТ совместно с УВД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47" name="AutoShape 4"/>
          <p:cNvSpPr/>
          <p:nvPr/>
        </p:nvSpPr>
        <p:spPr>
          <a:xfrm>
            <a:off x="474840" y="26748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48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49" name="Прямоугольник 5"/>
          <p:cNvSpPr/>
          <p:nvPr/>
        </p:nvSpPr>
        <p:spPr>
          <a:xfrm>
            <a:off x="323280" y="234000"/>
            <a:ext cx="8190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Основные критерии для включения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"/>
                <a:ea typeface="DejaVu Sans"/>
              </a:rPr>
              <a:t>в перечень ШОВ: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Прямоугольник 1"/>
          <p:cNvSpPr/>
          <p:nvPr/>
        </p:nvSpPr>
        <p:spPr>
          <a:xfrm>
            <a:off x="861120" y="1333080"/>
            <a:ext cx="7882560" cy="345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>
              <a:lnSpc>
                <a:spcPct val="115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высокий уровень преступности среди учащихся;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низкие показатели внутреннего контроля в образовательном учреждении;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наличие фактов укрытия преступлений и правонарушений администрацией школы;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buClr>
                <a:srgbClr val="203864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Calibri"/>
              </a:rPr>
              <a:t>статистические данные по итогам проведения МБОС и СПТ.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1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53" name="AutoShape 4"/>
          <p:cNvSpPr/>
          <p:nvPr/>
        </p:nvSpPr>
        <p:spPr>
          <a:xfrm>
            <a:off x="474840" y="26748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54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55" name="Прямоугольник 5"/>
          <p:cNvSpPr/>
          <p:nvPr/>
        </p:nvSpPr>
        <p:spPr>
          <a:xfrm>
            <a:off x="345240" y="1518120"/>
            <a:ext cx="81903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0000"/>
                </a:solidFill>
                <a:latin typeface="Arial"/>
                <a:ea typeface="DejaVu Sans"/>
              </a:rPr>
              <a:t>ЗАНЯТОСТЬ – 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0000"/>
                </a:solidFill>
                <a:latin typeface="Arial"/>
                <a:ea typeface="DejaVu Sans"/>
              </a:rPr>
              <a:t>основной профилактический инструмент  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6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754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458" name="AutoShape 4"/>
          <p:cNvSpPr/>
          <p:nvPr/>
        </p:nvSpPr>
        <p:spPr>
          <a:xfrm>
            <a:off x="474840" y="26748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459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460" name="Прямоугольник 5"/>
          <p:cNvSpPr/>
          <p:nvPr/>
        </p:nvSpPr>
        <p:spPr>
          <a:xfrm>
            <a:off x="324000" y="234000"/>
            <a:ext cx="819036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Занятость детей, состоящих в  «красной зоне»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Прямоугольник 1"/>
          <p:cNvSpPr/>
          <p:nvPr/>
        </p:nvSpPr>
        <p:spPr>
          <a:xfrm>
            <a:off x="789840" y="1225800"/>
            <a:ext cx="795024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В системе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образования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заняты</a:t>
            </a: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— </a:t>
            </a:r>
            <a:r>
              <a:rPr b="1" i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92,5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%</a:t>
            </a:r>
            <a:r>
              <a:rPr b="0" i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(149 чел.)</a:t>
            </a:r>
            <a:r>
              <a:rPr b="0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В системе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культуры 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– 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1,3%</a:t>
            </a:r>
            <a:r>
              <a:rPr b="0" i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(2 чел.)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В </a:t>
            </a: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спорте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— </a:t>
            </a: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6,2%</a:t>
            </a:r>
            <a:r>
              <a:rPr b="0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 </a:t>
            </a:r>
            <a:r>
              <a:rPr b="0" i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(10 чел.)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2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818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228" name="AutoShape 2"/>
          <p:cNvSpPr/>
          <p:nvPr/>
        </p:nvSpPr>
        <p:spPr>
          <a:xfrm>
            <a:off x="116640" y="-10836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29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30" name="Заголовок 1"/>
          <p:cNvSpPr/>
          <p:nvPr/>
        </p:nvSpPr>
        <p:spPr>
          <a:xfrm>
            <a:off x="533160" y="538920"/>
            <a:ext cx="833976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Необходимо: 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Прямоугольник 1"/>
          <p:cNvSpPr/>
          <p:nvPr/>
        </p:nvSpPr>
        <p:spPr>
          <a:xfrm>
            <a:off x="991800" y="1199520"/>
            <a:ext cx="716616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- сообщать в территориальные отделы полиции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обо всех фактах правонарушений;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- вносить данные о всех происшествиях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в «Журнал оперативных сообщений».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2" name="Рисунок 6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7540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7dbf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Google Shape;429;p13"/>
          <p:cNvGrpSpPr/>
          <p:nvPr/>
        </p:nvGrpSpPr>
        <p:grpSpPr>
          <a:xfrm>
            <a:off x="-1401120" y="-1672200"/>
            <a:ext cx="3305160" cy="5333760"/>
            <a:chOff x="-1401120" y="-1672200"/>
            <a:chExt cx="3305160" cy="5333760"/>
          </a:xfrm>
        </p:grpSpPr>
        <p:grpSp>
          <p:nvGrpSpPr>
            <p:cNvPr id="464" name="Google Shape;430;p 2"/>
            <p:cNvGrpSpPr/>
            <p:nvPr/>
          </p:nvGrpSpPr>
          <p:grpSpPr>
            <a:xfrm>
              <a:off x="-1401120" y="-1672200"/>
              <a:ext cx="3305160" cy="5333760"/>
              <a:chOff x="-1401120" y="-1672200"/>
              <a:chExt cx="3305160" cy="5333760"/>
            </a:xfrm>
          </p:grpSpPr>
          <p:sp>
            <p:nvSpPr>
              <p:cNvPr id="465" name="Google Shape;431;p 2"/>
              <p:cNvSpPr/>
              <p:nvPr/>
            </p:nvSpPr>
            <p:spPr>
              <a:xfrm rot="21586200">
                <a:off x="-1390320" y="-1665360"/>
                <a:ext cx="3283920" cy="5320440"/>
              </a:xfrm>
              <a:custGeom>
                <a:avLst/>
                <a:gdLst>
                  <a:gd name="textAreaLeft" fmla="*/ 0 w 3283920"/>
                  <a:gd name="textAreaRight" fmla="*/ 3285000 w 3283920"/>
                  <a:gd name="textAreaTop" fmla="*/ 0 h 5320440"/>
                  <a:gd name="textAreaBottom" fmla="*/ 5321520 h 5320440"/>
                </a:gdLst>
                <a:ahLst/>
                <a:rect l="textAreaLeft" t="textAreaTop" r="textAreaRight" b="textAreaBottom"/>
                <a:pathLst>
                  <a:path w="660400" h="1074430">
                    <a:moveTo>
                      <a:pt x="220252" y="1055361"/>
                    </a:moveTo>
                    <a:cubicBezTo>
                      <a:pt x="254109" y="1066875"/>
                      <a:pt x="292600" y="1074430"/>
                      <a:pt x="330378" y="1074430"/>
                    </a:cubicBezTo>
                    <a:cubicBezTo>
                      <a:pt x="368157" y="1074430"/>
                      <a:pt x="404509" y="1067953"/>
                      <a:pt x="438009" y="1056439"/>
                    </a:cubicBezTo>
                    <a:cubicBezTo>
                      <a:pt x="438723" y="1056080"/>
                      <a:pt x="439435" y="1056080"/>
                      <a:pt x="440148" y="1055720"/>
                    </a:cubicBezTo>
                    <a:cubicBezTo>
                      <a:pt x="565955" y="1009665"/>
                      <a:pt x="658618" y="888051"/>
                      <a:pt x="660400" y="740117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739567"/>
                    </a:lnTo>
                    <a:cubicBezTo>
                      <a:pt x="1782" y="888770"/>
                      <a:pt x="93019" y="1010385"/>
                      <a:pt x="220252" y="1055361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66" name="Google Shape;432;p 2"/>
              <p:cNvSpPr/>
              <p:nvPr/>
            </p:nvSpPr>
            <p:spPr>
              <a:xfrm rot="21586200">
                <a:off x="-1394280" y="-1665360"/>
                <a:ext cx="3283920" cy="33958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67" name="Google Shape;433;p 2"/>
            <p:cNvGrpSpPr/>
            <p:nvPr/>
          </p:nvGrpSpPr>
          <p:grpSpPr>
            <a:xfrm>
              <a:off x="-1180080" y="-1421280"/>
              <a:ext cx="2862360" cy="4833000"/>
              <a:chOff x="-1180080" y="-1421280"/>
              <a:chExt cx="2862360" cy="4833000"/>
            </a:xfrm>
          </p:grpSpPr>
          <p:sp>
            <p:nvSpPr>
              <p:cNvPr id="468" name="Google Shape;434;p 2"/>
              <p:cNvSpPr/>
              <p:nvPr/>
            </p:nvSpPr>
            <p:spPr>
              <a:xfrm rot="21586800">
                <a:off x="-1170720" y="-1415880"/>
                <a:ext cx="2844000" cy="4822200"/>
              </a:xfrm>
              <a:custGeom>
                <a:avLst/>
                <a:gdLst>
                  <a:gd name="textAreaLeft" fmla="*/ 0 w 2844000"/>
                  <a:gd name="textAreaRight" fmla="*/ 2844720 w 2844000"/>
                  <a:gd name="textAreaTop" fmla="*/ 0 h 4822200"/>
                  <a:gd name="textAreaBottom" fmla="*/ 4823280 h 4822200"/>
                </a:gdLst>
                <a:ahLst/>
                <a:rect l="textAreaLeft" t="textAreaTop" r="textAreaRight" b="textAreaBottom"/>
                <a:pathLst>
                  <a:path w="660400" h="1124295">
                    <a:moveTo>
                      <a:pt x="220252" y="1105226"/>
                    </a:moveTo>
                    <a:cubicBezTo>
                      <a:pt x="254109" y="1116739"/>
                      <a:pt x="292600" y="1124295"/>
                      <a:pt x="330378" y="1124295"/>
                    </a:cubicBezTo>
                    <a:cubicBezTo>
                      <a:pt x="368157" y="1124295"/>
                      <a:pt x="404509" y="1117818"/>
                      <a:pt x="438009" y="1106304"/>
                    </a:cubicBezTo>
                    <a:cubicBezTo>
                      <a:pt x="438723" y="1105945"/>
                      <a:pt x="439435" y="1105945"/>
                      <a:pt x="440148" y="1105585"/>
                    </a:cubicBezTo>
                    <a:cubicBezTo>
                      <a:pt x="565955" y="1059530"/>
                      <a:pt x="658618" y="937916"/>
                      <a:pt x="660400" y="788874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788288"/>
                    </a:lnTo>
                    <a:cubicBezTo>
                      <a:pt x="1782" y="938635"/>
                      <a:pt x="93019" y="1060250"/>
                      <a:pt x="220252" y="1105226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69" name="Google Shape;435;p 2"/>
              <p:cNvSpPr/>
              <p:nvPr/>
            </p:nvSpPr>
            <p:spPr>
              <a:xfrm rot="21586800">
                <a:off x="-1174320" y="-1415880"/>
                <a:ext cx="2844000" cy="29412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70" name="Google Shape;436;p 2"/>
            <p:cNvGrpSpPr/>
            <p:nvPr/>
          </p:nvGrpSpPr>
          <p:grpSpPr>
            <a:xfrm>
              <a:off x="-933480" y="-1131480"/>
              <a:ext cx="2370240" cy="4252680"/>
              <a:chOff x="-933480" y="-1131480"/>
              <a:chExt cx="2370240" cy="4252680"/>
            </a:xfrm>
          </p:grpSpPr>
          <p:sp>
            <p:nvSpPr>
              <p:cNvPr id="471" name="Google Shape;437;p 2"/>
              <p:cNvSpPr/>
              <p:nvPr/>
            </p:nvSpPr>
            <p:spPr>
              <a:xfrm rot="21586200">
                <a:off x="-924840" y="-1126800"/>
                <a:ext cx="2353320" cy="4243320"/>
              </a:xfrm>
              <a:custGeom>
                <a:avLst/>
                <a:gdLst>
                  <a:gd name="textAreaLeft" fmla="*/ 0 w 2353320"/>
                  <a:gd name="textAreaRight" fmla="*/ 2354400 w 2353320"/>
                  <a:gd name="textAreaTop" fmla="*/ 0 h 4243320"/>
                  <a:gd name="textAreaBottom" fmla="*/ 4244400 h 4243320"/>
                </a:gdLst>
                <a:ahLst/>
                <a:rect l="textAreaLeft" t="textAreaTop" r="textAreaRight" b="textAreaBottom"/>
                <a:pathLst>
                  <a:path w="660400" h="1195670">
                    <a:moveTo>
                      <a:pt x="220252" y="1176601"/>
                    </a:moveTo>
                    <a:cubicBezTo>
                      <a:pt x="254109" y="1188114"/>
                      <a:pt x="292600" y="1195670"/>
                      <a:pt x="330378" y="1195670"/>
                    </a:cubicBezTo>
                    <a:cubicBezTo>
                      <a:pt x="368157" y="1195670"/>
                      <a:pt x="404509" y="1189193"/>
                      <a:pt x="438009" y="1177679"/>
                    </a:cubicBezTo>
                    <a:cubicBezTo>
                      <a:pt x="438723" y="1177320"/>
                      <a:pt x="439435" y="1177320"/>
                      <a:pt x="440148" y="1176960"/>
                    </a:cubicBezTo>
                    <a:cubicBezTo>
                      <a:pt x="565955" y="1130905"/>
                      <a:pt x="658618" y="1009291"/>
                      <a:pt x="660400" y="858663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858026"/>
                    </a:lnTo>
                    <a:cubicBezTo>
                      <a:pt x="1782" y="1010010"/>
                      <a:pt x="93019" y="1131625"/>
                      <a:pt x="220252" y="1176601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72" name="Google Shape;438;p 2"/>
              <p:cNvSpPr/>
              <p:nvPr/>
            </p:nvSpPr>
            <p:spPr>
              <a:xfrm rot="21586200">
                <a:off x="-928440" y="-1126800"/>
                <a:ext cx="2353320" cy="2433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73" name="Google Shape;439;p 2"/>
            <p:cNvGrpSpPr/>
            <p:nvPr/>
          </p:nvGrpSpPr>
          <p:grpSpPr>
            <a:xfrm>
              <a:off x="-682920" y="-843120"/>
              <a:ext cx="1870200" cy="3676320"/>
              <a:chOff x="-682920" y="-843120"/>
              <a:chExt cx="1870200" cy="3676320"/>
            </a:xfrm>
          </p:grpSpPr>
          <p:sp>
            <p:nvSpPr>
              <p:cNvPr id="474" name="Google Shape;440;p 2"/>
              <p:cNvSpPr/>
              <p:nvPr/>
            </p:nvSpPr>
            <p:spPr>
              <a:xfrm rot="21586200">
                <a:off x="-674640" y="-839160"/>
                <a:ext cx="1854720" cy="3668760"/>
              </a:xfrm>
              <a:custGeom>
                <a:avLst/>
                <a:gdLst>
                  <a:gd name="textAreaLeft" fmla="*/ 0 w 1854720"/>
                  <a:gd name="textAreaRight" fmla="*/ 1855800 w 1854720"/>
                  <a:gd name="textAreaTop" fmla="*/ 0 h 3668760"/>
                  <a:gd name="textAreaBottom" fmla="*/ 3669840 h 3668760"/>
                </a:gdLst>
                <a:ahLst/>
                <a:rect l="textAreaLeft" t="textAreaTop" r="textAreaRight" b="textAreaBottom"/>
                <a:pathLst>
                  <a:path w="660400" h="1311646">
                    <a:moveTo>
                      <a:pt x="220252" y="1292577"/>
                    </a:moveTo>
                    <a:cubicBezTo>
                      <a:pt x="254109" y="1304091"/>
                      <a:pt x="292600" y="1311646"/>
                      <a:pt x="330378" y="1311646"/>
                    </a:cubicBezTo>
                    <a:cubicBezTo>
                      <a:pt x="368157" y="1311646"/>
                      <a:pt x="404509" y="1305169"/>
                      <a:pt x="438009" y="1293656"/>
                    </a:cubicBezTo>
                    <a:cubicBezTo>
                      <a:pt x="438723" y="1293296"/>
                      <a:pt x="439435" y="1293296"/>
                      <a:pt x="440148" y="1292937"/>
                    </a:cubicBezTo>
                    <a:cubicBezTo>
                      <a:pt x="565955" y="1246881"/>
                      <a:pt x="658618" y="1125267"/>
                      <a:pt x="660400" y="972064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971342"/>
                    </a:lnTo>
                    <a:cubicBezTo>
                      <a:pt x="1782" y="1125986"/>
                      <a:pt x="93019" y="1247601"/>
                      <a:pt x="220252" y="1292577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75" name="Google Shape;441;p 2"/>
              <p:cNvSpPr/>
              <p:nvPr/>
            </p:nvSpPr>
            <p:spPr>
              <a:xfrm rot="21586200">
                <a:off x="-678960" y="-839160"/>
                <a:ext cx="1854720" cy="1917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76" name="Google Shape;442;p 2"/>
            <p:cNvGrpSpPr/>
            <p:nvPr/>
          </p:nvGrpSpPr>
          <p:grpSpPr>
            <a:xfrm>
              <a:off x="-472680" y="-607320"/>
              <a:ext cx="1448640" cy="3204720"/>
              <a:chOff x="-472680" y="-607320"/>
              <a:chExt cx="1448640" cy="3204720"/>
            </a:xfrm>
          </p:grpSpPr>
          <p:sp>
            <p:nvSpPr>
              <p:cNvPr id="477" name="Google Shape;443;p 2"/>
              <p:cNvSpPr/>
              <p:nvPr/>
            </p:nvSpPr>
            <p:spPr>
              <a:xfrm rot="21586200">
                <a:off x="-466200" y="-604440"/>
                <a:ext cx="1435680" cy="3198960"/>
              </a:xfrm>
              <a:custGeom>
                <a:avLst/>
                <a:gdLst>
                  <a:gd name="textAreaLeft" fmla="*/ 0 w 1435680"/>
                  <a:gd name="textAreaRight" fmla="*/ 1436400 w 1435680"/>
                  <a:gd name="textAreaTop" fmla="*/ 0 h 3198960"/>
                  <a:gd name="textAreaBottom" fmla="*/ 3200040 h 3198960"/>
                </a:gdLst>
                <a:ahLst/>
                <a:rect l="textAreaLeft" t="textAreaTop" r="textAreaRight" b="textAreaBottom"/>
                <a:pathLst>
                  <a:path w="660400" h="1477319">
                    <a:moveTo>
                      <a:pt x="220252" y="1458250"/>
                    </a:moveTo>
                    <a:cubicBezTo>
                      <a:pt x="254109" y="1469763"/>
                      <a:pt x="292600" y="1477319"/>
                      <a:pt x="330378" y="1477319"/>
                    </a:cubicBezTo>
                    <a:cubicBezTo>
                      <a:pt x="368157" y="1477319"/>
                      <a:pt x="404509" y="1470842"/>
                      <a:pt x="438009" y="1459328"/>
                    </a:cubicBezTo>
                    <a:cubicBezTo>
                      <a:pt x="438723" y="1458968"/>
                      <a:pt x="439435" y="1458968"/>
                      <a:pt x="440148" y="1458609"/>
                    </a:cubicBezTo>
                    <a:cubicBezTo>
                      <a:pt x="565955" y="1412554"/>
                      <a:pt x="658618" y="1290940"/>
                      <a:pt x="660400" y="1134056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1133214"/>
                    </a:lnTo>
                    <a:cubicBezTo>
                      <a:pt x="1782" y="1291659"/>
                      <a:pt x="93019" y="1413274"/>
                      <a:pt x="220252" y="1458250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78" name="Google Shape;444;p 2"/>
              <p:cNvSpPr/>
              <p:nvPr/>
            </p:nvSpPr>
            <p:spPr>
              <a:xfrm rot="21586200">
                <a:off x="-468720" y="-604440"/>
                <a:ext cx="1435680" cy="14846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79" name="Google Shape;445;p 2"/>
            <p:cNvGrpSpPr/>
            <p:nvPr/>
          </p:nvGrpSpPr>
          <p:grpSpPr>
            <a:xfrm>
              <a:off x="-289080" y="-382320"/>
              <a:ext cx="1083240" cy="2754360"/>
              <a:chOff x="-289080" y="-382320"/>
              <a:chExt cx="1083240" cy="2754360"/>
            </a:xfrm>
          </p:grpSpPr>
          <p:sp>
            <p:nvSpPr>
              <p:cNvPr id="480" name="Google Shape;446;p 2"/>
              <p:cNvSpPr/>
              <p:nvPr/>
            </p:nvSpPr>
            <p:spPr>
              <a:xfrm rot="21586200">
                <a:off x="-283320" y="-380160"/>
                <a:ext cx="1072080" cy="2750040"/>
              </a:xfrm>
              <a:custGeom>
                <a:avLst/>
                <a:gdLst>
                  <a:gd name="textAreaLeft" fmla="*/ 0 w 1072080"/>
                  <a:gd name="textAreaRight" fmla="*/ 1073160 w 1072080"/>
                  <a:gd name="textAreaTop" fmla="*/ 0 h 2750040"/>
                  <a:gd name="textAreaBottom" fmla="*/ 2751120 h 2750040"/>
                </a:gdLst>
                <a:ahLst/>
                <a:rect l="textAreaLeft" t="textAreaTop" r="textAreaRight" b="textAreaBottom"/>
                <a:pathLst>
                  <a:path w="660400" h="1700386">
                    <a:moveTo>
                      <a:pt x="220252" y="1681317"/>
                    </a:moveTo>
                    <a:cubicBezTo>
                      <a:pt x="254109" y="1692831"/>
                      <a:pt x="292600" y="1700386"/>
                      <a:pt x="330378" y="1700386"/>
                    </a:cubicBezTo>
                    <a:cubicBezTo>
                      <a:pt x="368157" y="1700386"/>
                      <a:pt x="404509" y="1693909"/>
                      <a:pt x="438009" y="1682396"/>
                    </a:cubicBezTo>
                    <a:cubicBezTo>
                      <a:pt x="438723" y="1682036"/>
                      <a:pt x="439435" y="1682036"/>
                      <a:pt x="440148" y="1681677"/>
                    </a:cubicBezTo>
                    <a:cubicBezTo>
                      <a:pt x="565955" y="1635621"/>
                      <a:pt x="658618" y="1514007"/>
                      <a:pt x="660400" y="135216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1351165"/>
                    </a:lnTo>
                    <a:cubicBezTo>
                      <a:pt x="1782" y="1514726"/>
                      <a:pt x="93019" y="1636342"/>
                      <a:pt x="220252" y="1681317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81" name="Google Shape;447;p 2"/>
              <p:cNvSpPr/>
              <p:nvPr/>
            </p:nvSpPr>
            <p:spPr>
              <a:xfrm rot="21586200">
                <a:off x="-286560" y="-379080"/>
                <a:ext cx="1072080" cy="1108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</p:grpSp>
      <p:grpSp>
        <p:nvGrpSpPr>
          <p:cNvPr id="482" name="Google Shape;448;p 2"/>
          <p:cNvGrpSpPr/>
          <p:nvPr/>
        </p:nvGrpSpPr>
        <p:grpSpPr>
          <a:xfrm>
            <a:off x="7512840" y="3136680"/>
            <a:ext cx="3263040" cy="5308200"/>
            <a:chOff x="7512840" y="3136680"/>
            <a:chExt cx="3263040" cy="5308200"/>
          </a:xfrm>
        </p:grpSpPr>
        <p:grpSp>
          <p:nvGrpSpPr>
            <p:cNvPr id="483" name="Google Shape;449;p 2"/>
            <p:cNvGrpSpPr/>
            <p:nvPr/>
          </p:nvGrpSpPr>
          <p:grpSpPr>
            <a:xfrm>
              <a:off x="7512840" y="3136680"/>
              <a:ext cx="3263040" cy="5308200"/>
              <a:chOff x="7512840" y="3136680"/>
              <a:chExt cx="3263040" cy="5308200"/>
            </a:xfrm>
          </p:grpSpPr>
          <p:sp>
            <p:nvSpPr>
              <p:cNvPr id="484" name="Google Shape;450;p 2"/>
              <p:cNvSpPr/>
              <p:nvPr/>
            </p:nvSpPr>
            <p:spPr>
              <a:xfrm rot="10800000">
                <a:off x="7512840" y="3136680"/>
                <a:ext cx="3263040" cy="5308200"/>
              </a:xfrm>
              <a:custGeom>
                <a:avLst/>
                <a:gdLst>
                  <a:gd name="textAreaLeft" fmla="*/ 0 w 3263040"/>
                  <a:gd name="textAreaRight" fmla="*/ 3264120 w 3263040"/>
                  <a:gd name="textAreaTop" fmla="*/ 0 h 5308200"/>
                  <a:gd name="textAreaBottom" fmla="*/ 5309280 h 5308200"/>
                </a:gdLst>
                <a:ahLst/>
                <a:rect l="textAreaLeft" t="textAreaTop" r="textAreaRight" b="textAreaBottom"/>
                <a:pathLst>
                  <a:path w="660400" h="1074430">
                    <a:moveTo>
                      <a:pt x="220252" y="1055361"/>
                    </a:moveTo>
                    <a:cubicBezTo>
                      <a:pt x="254109" y="1066875"/>
                      <a:pt x="292600" y="1074430"/>
                      <a:pt x="330378" y="1074430"/>
                    </a:cubicBezTo>
                    <a:cubicBezTo>
                      <a:pt x="368157" y="1074430"/>
                      <a:pt x="404509" y="1067953"/>
                      <a:pt x="438009" y="1056439"/>
                    </a:cubicBezTo>
                    <a:cubicBezTo>
                      <a:pt x="438723" y="1056080"/>
                      <a:pt x="439435" y="1056080"/>
                      <a:pt x="440148" y="1055720"/>
                    </a:cubicBezTo>
                    <a:cubicBezTo>
                      <a:pt x="565955" y="1009665"/>
                      <a:pt x="658618" y="888051"/>
                      <a:pt x="660400" y="740117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739567"/>
                    </a:lnTo>
                    <a:cubicBezTo>
                      <a:pt x="1782" y="888770"/>
                      <a:pt x="93019" y="1010385"/>
                      <a:pt x="220252" y="1055361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85" name="Google Shape;451;p 2"/>
              <p:cNvSpPr/>
              <p:nvPr/>
            </p:nvSpPr>
            <p:spPr>
              <a:xfrm rot="10800000">
                <a:off x="7512840" y="5056920"/>
                <a:ext cx="3263040" cy="33879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86" name="Google Shape;452;p 2"/>
            <p:cNvGrpSpPr/>
            <p:nvPr/>
          </p:nvGrpSpPr>
          <p:grpSpPr>
            <a:xfrm>
              <a:off x="7731000" y="3385440"/>
              <a:ext cx="2826000" cy="4811040"/>
              <a:chOff x="7731000" y="3385440"/>
              <a:chExt cx="2826000" cy="4811040"/>
            </a:xfrm>
          </p:grpSpPr>
          <p:sp>
            <p:nvSpPr>
              <p:cNvPr id="487" name="Google Shape;453;p 2"/>
              <p:cNvSpPr/>
              <p:nvPr/>
            </p:nvSpPr>
            <p:spPr>
              <a:xfrm rot="10800000">
                <a:off x="7731000" y="3385440"/>
                <a:ext cx="2826000" cy="4811040"/>
              </a:xfrm>
              <a:custGeom>
                <a:avLst/>
                <a:gdLst>
                  <a:gd name="textAreaLeft" fmla="*/ 0 w 2826000"/>
                  <a:gd name="textAreaRight" fmla="*/ 2827080 w 2826000"/>
                  <a:gd name="textAreaTop" fmla="*/ 0 h 4811040"/>
                  <a:gd name="textAreaBottom" fmla="*/ 4812120 h 4811040"/>
                </a:gdLst>
                <a:ahLst/>
                <a:rect l="textAreaLeft" t="textAreaTop" r="textAreaRight" b="textAreaBottom"/>
                <a:pathLst>
                  <a:path w="660400" h="1124295">
                    <a:moveTo>
                      <a:pt x="220252" y="1105226"/>
                    </a:moveTo>
                    <a:cubicBezTo>
                      <a:pt x="254109" y="1116739"/>
                      <a:pt x="292600" y="1124295"/>
                      <a:pt x="330378" y="1124295"/>
                    </a:cubicBezTo>
                    <a:cubicBezTo>
                      <a:pt x="368157" y="1124295"/>
                      <a:pt x="404509" y="1117818"/>
                      <a:pt x="438009" y="1106304"/>
                    </a:cubicBezTo>
                    <a:cubicBezTo>
                      <a:pt x="438723" y="1105945"/>
                      <a:pt x="439435" y="1105945"/>
                      <a:pt x="440148" y="1105585"/>
                    </a:cubicBezTo>
                    <a:cubicBezTo>
                      <a:pt x="565955" y="1059530"/>
                      <a:pt x="658618" y="937916"/>
                      <a:pt x="660400" y="788874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788288"/>
                    </a:lnTo>
                    <a:cubicBezTo>
                      <a:pt x="1782" y="938635"/>
                      <a:pt x="93019" y="1060250"/>
                      <a:pt x="220252" y="1105226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88" name="Google Shape;454;p 2"/>
              <p:cNvSpPr/>
              <p:nvPr/>
            </p:nvSpPr>
            <p:spPr>
              <a:xfrm rot="10800000">
                <a:off x="7731000" y="5262120"/>
                <a:ext cx="2826000" cy="2934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89" name="Google Shape;455;p 2"/>
            <p:cNvGrpSpPr/>
            <p:nvPr/>
          </p:nvGrpSpPr>
          <p:grpSpPr>
            <a:xfrm>
              <a:off x="7975080" y="3674520"/>
              <a:ext cx="2338200" cy="4232880"/>
              <a:chOff x="7975080" y="3674520"/>
              <a:chExt cx="2338200" cy="4232880"/>
            </a:xfrm>
          </p:grpSpPr>
          <p:sp>
            <p:nvSpPr>
              <p:cNvPr id="490" name="Google Shape;456;p 2"/>
              <p:cNvSpPr/>
              <p:nvPr/>
            </p:nvSpPr>
            <p:spPr>
              <a:xfrm rot="10800000">
                <a:off x="7975080" y="3674520"/>
                <a:ext cx="2338200" cy="4232880"/>
              </a:xfrm>
              <a:custGeom>
                <a:avLst/>
                <a:gdLst>
                  <a:gd name="textAreaLeft" fmla="*/ 0 w 2338200"/>
                  <a:gd name="textAreaRight" fmla="*/ 2339280 w 2338200"/>
                  <a:gd name="textAreaTop" fmla="*/ 0 h 4232880"/>
                  <a:gd name="textAreaBottom" fmla="*/ 4233960 h 4232880"/>
                </a:gdLst>
                <a:ahLst/>
                <a:rect l="textAreaLeft" t="textAreaTop" r="textAreaRight" b="textAreaBottom"/>
                <a:pathLst>
                  <a:path w="660400" h="1195670">
                    <a:moveTo>
                      <a:pt x="220252" y="1176601"/>
                    </a:moveTo>
                    <a:cubicBezTo>
                      <a:pt x="254109" y="1188114"/>
                      <a:pt x="292600" y="1195670"/>
                      <a:pt x="330378" y="1195670"/>
                    </a:cubicBezTo>
                    <a:cubicBezTo>
                      <a:pt x="368157" y="1195670"/>
                      <a:pt x="404509" y="1189193"/>
                      <a:pt x="438009" y="1177679"/>
                    </a:cubicBezTo>
                    <a:cubicBezTo>
                      <a:pt x="438723" y="1177320"/>
                      <a:pt x="439435" y="1177320"/>
                      <a:pt x="440148" y="1176960"/>
                    </a:cubicBezTo>
                    <a:cubicBezTo>
                      <a:pt x="565955" y="1130905"/>
                      <a:pt x="658618" y="1009291"/>
                      <a:pt x="660400" y="858663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858026"/>
                    </a:lnTo>
                    <a:cubicBezTo>
                      <a:pt x="1782" y="1010010"/>
                      <a:pt x="93019" y="1131625"/>
                      <a:pt x="220252" y="1176601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91" name="Google Shape;457;p 2"/>
              <p:cNvSpPr/>
              <p:nvPr/>
            </p:nvSpPr>
            <p:spPr>
              <a:xfrm rot="10800000">
                <a:off x="7975080" y="5479920"/>
                <a:ext cx="2338200" cy="2427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92" name="Google Shape;458;p 2"/>
            <p:cNvGrpSpPr/>
            <p:nvPr/>
          </p:nvGrpSpPr>
          <p:grpSpPr>
            <a:xfrm>
              <a:off x="8222760" y="3960720"/>
              <a:ext cx="1842840" cy="3660120"/>
              <a:chOff x="8222760" y="3960720"/>
              <a:chExt cx="1842840" cy="3660120"/>
            </a:xfrm>
          </p:grpSpPr>
          <p:sp>
            <p:nvSpPr>
              <p:cNvPr id="493" name="Google Shape;459;p 2"/>
              <p:cNvSpPr/>
              <p:nvPr/>
            </p:nvSpPr>
            <p:spPr>
              <a:xfrm rot="10800000">
                <a:off x="8222760" y="3960720"/>
                <a:ext cx="1842840" cy="3660120"/>
              </a:xfrm>
              <a:custGeom>
                <a:avLst/>
                <a:gdLst>
                  <a:gd name="textAreaLeft" fmla="*/ 0 w 1842840"/>
                  <a:gd name="textAreaRight" fmla="*/ 1843920 w 1842840"/>
                  <a:gd name="textAreaTop" fmla="*/ 0 h 3660120"/>
                  <a:gd name="textAreaBottom" fmla="*/ 3661200 h 3660120"/>
                </a:gdLst>
                <a:ahLst/>
                <a:rect l="textAreaLeft" t="textAreaTop" r="textAreaRight" b="textAreaBottom"/>
                <a:pathLst>
                  <a:path w="660400" h="1311646">
                    <a:moveTo>
                      <a:pt x="220252" y="1292577"/>
                    </a:moveTo>
                    <a:cubicBezTo>
                      <a:pt x="254109" y="1304091"/>
                      <a:pt x="292600" y="1311646"/>
                      <a:pt x="330378" y="1311646"/>
                    </a:cubicBezTo>
                    <a:cubicBezTo>
                      <a:pt x="368157" y="1311646"/>
                      <a:pt x="404509" y="1305169"/>
                      <a:pt x="438009" y="1293656"/>
                    </a:cubicBezTo>
                    <a:cubicBezTo>
                      <a:pt x="438723" y="1293296"/>
                      <a:pt x="439435" y="1293296"/>
                      <a:pt x="440148" y="1292937"/>
                    </a:cubicBezTo>
                    <a:cubicBezTo>
                      <a:pt x="565955" y="1246881"/>
                      <a:pt x="658618" y="1125267"/>
                      <a:pt x="660400" y="972064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971342"/>
                    </a:lnTo>
                    <a:cubicBezTo>
                      <a:pt x="1782" y="1125986"/>
                      <a:pt x="93019" y="1247601"/>
                      <a:pt x="220252" y="1292577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94" name="Google Shape;460;p 2"/>
              <p:cNvSpPr/>
              <p:nvPr/>
            </p:nvSpPr>
            <p:spPr>
              <a:xfrm rot="10800000">
                <a:off x="8222760" y="5707440"/>
                <a:ext cx="1842840" cy="1913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95" name="Google Shape;461;p 2"/>
            <p:cNvGrpSpPr/>
            <p:nvPr/>
          </p:nvGrpSpPr>
          <p:grpSpPr>
            <a:xfrm>
              <a:off x="8430840" y="4195080"/>
              <a:ext cx="1426320" cy="3191400"/>
              <a:chOff x="8430840" y="4195080"/>
              <a:chExt cx="1426320" cy="3191400"/>
            </a:xfrm>
          </p:grpSpPr>
          <p:sp>
            <p:nvSpPr>
              <p:cNvPr id="496" name="Google Shape;462;p 2"/>
              <p:cNvSpPr/>
              <p:nvPr/>
            </p:nvSpPr>
            <p:spPr>
              <a:xfrm rot="10800000">
                <a:off x="8430840" y="4195080"/>
                <a:ext cx="1426320" cy="3191400"/>
              </a:xfrm>
              <a:custGeom>
                <a:avLst/>
                <a:gdLst>
                  <a:gd name="textAreaLeft" fmla="*/ 0 w 1426320"/>
                  <a:gd name="textAreaRight" fmla="*/ 1427400 w 1426320"/>
                  <a:gd name="textAreaTop" fmla="*/ 0 h 3191400"/>
                  <a:gd name="textAreaBottom" fmla="*/ 3192480 h 3191400"/>
                </a:gdLst>
                <a:ahLst/>
                <a:rect l="textAreaLeft" t="textAreaTop" r="textAreaRight" b="textAreaBottom"/>
                <a:pathLst>
                  <a:path w="660400" h="1477319">
                    <a:moveTo>
                      <a:pt x="220252" y="1458250"/>
                    </a:moveTo>
                    <a:cubicBezTo>
                      <a:pt x="254109" y="1469763"/>
                      <a:pt x="292600" y="1477319"/>
                      <a:pt x="330378" y="1477319"/>
                    </a:cubicBezTo>
                    <a:cubicBezTo>
                      <a:pt x="368157" y="1477319"/>
                      <a:pt x="404509" y="1470842"/>
                      <a:pt x="438009" y="1459328"/>
                    </a:cubicBezTo>
                    <a:cubicBezTo>
                      <a:pt x="438723" y="1458968"/>
                      <a:pt x="439435" y="1458968"/>
                      <a:pt x="440148" y="1458609"/>
                    </a:cubicBezTo>
                    <a:cubicBezTo>
                      <a:pt x="565955" y="1412554"/>
                      <a:pt x="658618" y="1290940"/>
                      <a:pt x="660400" y="1134056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1133214"/>
                    </a:lnTo>
                    <a:cubicBezTo>
                      <a:pt x="1782" y="1291659"/>
                      <a:pt x="93019" y="1413274"/>
                      <a:pt x="220252" y="1458250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497" name="Google Shape;463;p 2"/>
              <p:cNvSpPr/>
              <p:nvPr/>
            </p:nvSpPr>
            <p:spPr>
              <a:xfrm rot="10800000">
                <a:off x="8430840" y="5905440"/>
                <a:ext cx="1426320" cy="1481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  <p:grpSp>
          <p:nvGrpSpPr>
            <p:cNvPr id="498" name="Google Shape;464;p 2"/>
            <p:cNvGrpSpPr/>
            <p:nvPr/>
          </p:nvGrpSpPr>
          <p:grpSpPr>
            <a:xfrm>
              <a:off x="8611560" y="4419000"/>
              <a:ext cx="1065240" cy="2743560"/>
              <a:chOff x="8611560" y="4419000"/>
              <a:chExt cx="1065240" cy="2743560"/>
            </a:xfrm>
          </p:grpSpPr>
          <p:sp>
            <p:nvSpPr>
              <p:cNvPr id="499" name="Google Shape;465;p 2"/>
              <p:cNvSpPr/>
              <p:nvPr/>
            </p:nvSpPr>
            <p:spPr>
              <a:xfrm rot="10800000">
                <a:off x="8611560" y="4419000"/>
                <a:ext cx="1065240" cy="2743560"/>
              </a:xfrm>
              <a:custGeom>
                <a:avLst/>
                <a:gdLst>
                  <a:gd name="textAreaLeft" fmla="*/ 0 w 1065240"/>
                  <a:gd name="textAreaRight" fmla="*/ 1066320 w 1065240"/>
                  <a:gd name="textAreaTop" fmla="*/ 0 h 2743560"/>
                  <a:gd name="textAreaBottom" fmla="*/ 2744640 h 2743560"/>
                </a:gdLst>
                <a:ahLst/>
                <a:rect l="textAreaLeft" t="textAreaTop" r="textAreaRight" b="textAreaBottom"/>
                <a:pathLst>
                  <a:path w="660400" h="1700386">
                    <a:moveTo>
                      <a:pt x="220252" y="1681317"/>
                    </a:moveTo>
                    <a:cubicBezTo>
                      <a:pt x="254109" y="1692831"/>
                      <a:pt x="292600" y="1700386"/>
                      <a:pt x="330378" y="1700386"/>
                    </a:cubicBezTo>
                    <a:cubicBezTo>
                      <a:pt x="368157" y="1700386"/>
                      <a:pt x="404509" y="1693909"/>
                      <a:pt x="438009" y="1682396"/>
                    </a:cubicBezTo>
                    <a:cubicBezTo>
                      <a:pt x="438723" y="1682036"/>
                      <a:pt x="439435" y="1682036"/>
                      <a:pt x="440148" y="1681677"/>
                    </a:cubicBezTo>
                    <a:cubicBezTo>
                      <a:pt x="565955" y="1635621"/>
                      <a:pt x="658618" y="1514007"/>
                      <a:pt x="660400" y="135216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1351165"/>
                    </a:lnTo>
                    <a:cubicBezTo>
                      <a:pt x="1782" y="1514726"/>
                      <a:pt x="93019" y="1636342"/>
                      <a:pt x="220252" y="1681317"/>
                    </a:cubicBezTo>
                    <a:close/>
                  </a:path>
                </a:pathLst>
              </a:custGeom>
              <a:noFill/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1080" rIns="91080" tIns="91080" bIns="9108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500" name="Google Shape;466;p 2"/>
              <p:cNvSpPr/>
              <p:nvPr/>
            </p:nvSpPr>
            <p:spPr>
              <a:xfrm rot="10800000">
                <a:off x="8611560" y="6056640"/>
                <a:ext cx="1065240" cy="1105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5760" rIns="95760" tIns="95760" bIns="95760" anchor="ctr">
                <a:norm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endParaRPr>
              </a:p>
            </p:txBody>
          </p:sp>
        </p:grpSp>
      </p:grpSp>
      <p:grpSp>
        <p:nvGrpSpPr>
          <p:cNvPr id="501" name="Google Shape;467;p 2"/>
          <p:cNvGrpSpPr/>
          <p:nvPr/>
        </p:nvGrpSpPr>
        <p:grpSpPr>
          <a:xfrm>
            <a:off x="573840" y="304200"/>
            <a:ext cx="8114400" cy="4113360"/>
            <a:chOff x="573840" y="304200"/>
            <a:chExt cx="8114400" cy="4113360"/>
          </a:xfrm>
        </p:grpSpPr>
        <p:sp>
          <p:nvSpPr>
            <p:cNvPr id="502" name="Google Shape;468;p 2"/>
            <p:cNvSpPr/>
            <p:nvPr/>
          </p:nvSpPr>
          <p:spPr>
            <a:xfrm>
              <a:off x="573840" y="304200"/>
              <a:ext cx="8114400" cy="4113360"/>
            </a:xfrm>
            <a:custGeom>
              <a:avLst/>
              <a:gdLst>
                <a:gd name="textAreaLeft" fmla="*/ 0 w 8114400"/>
                <a:gd name="textAreaRight" fmla="*/ 8115480 w 8114400"/>
                <a:gd name="textAreaTop" fmla="*/ 0 h 4113360"/>
                <a:gd name="textAreaBottom" fmla="*/ 4114440 h 4113360"/>
              </a:gdLst>
              <a:ahLst/>
              <a:rect l="textAreaLeft" t="textAreaTop" r="textAreaRight" b="textAreaBottom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  <p:sp>
          <p:nvSpPr>
            <p:cNvPr id="503" name="Google Shape;469;p 2"/>
            <p:cNvSpPr/>
            <p:nvPr/>
          </p:nvSpPr>
          <p:spPr>
            <a:xfrm>
              <a:off x="573840" y="304200"/>
              <a:ext cx="1542240" cy="1541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rm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grpSp>
        <p:nvGrpSpPr>
          <p:cNvPr id="504" name="Google Shape;470;p 2"/>
          <p:cNvGrpSpPr/>
          <p:nvPr/>
        </p:nvGrpSpPr>
        <p:grpSpPr>
          <a:xfrm>
            <a:off x="731880" y="783000"/>
            <a:ext cx="7655760" cy="3617640"/>
            <a:chOff x="731880" y="783000"/>
            <a:chExt cx="7655760" cy="3617640"/>
          </a:xfrm>
        </p:grpSpPr>
        <p:sp>
          <p:nvSpPr>
            <p:cNvPr id="505" name="Google Shape;471;p 2"/>
            <p:cNvSpPr/>
            <p:nvPr/>
          </p:nvSpPr>
          <p:spPr>
            <a:xfrm>
              <a:off x="731880" y="783000"/>
              <a:ext cx="7655760" cy="3617640"/>
            </a:xfrm>
            <a:custGeom>
              <a:avLst/>
              <a:gdLst>
                <a:gd name="textAreaLeft" fmla="*/ 0 w 7655760"/>
                <a:gd name="textAreaRight" fmla="*/ 7656840 w 7655760"/>
                <a:gd name="textAreaTop" fmla="*/ 0 h 3617640"/>
                <a:gd name="textAreaBottom" fmla="*/ 3618720 h 3617640"/>
              </a:gdLst>
              <a:ahLst/>
              <a:rect l="textAreaLeft" t="textAreaTop" r="textAreaRight" b="textAreaBottom"/>
              <a:pathLst>
                <a:path w="4032974" h="1906238">
                  <a:moveTo>
                    <a:pt x="0" y="0"/>
                  </a:moveTo>
                  <a:lnTo>
                    <a:pt x="4032974" y="0"/>
                  </a:lnTo>
                  <a:lnTo>
                    <a:pt x="4032974" y="1906238"/>
                  </a:lnTo>
                  <a:lnTo>
                    <a:pt x="0" y="19062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240">
              <a:solidFill>
                <a:srgbClr val="b89d4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  <p:sp>
          <p:nvSpPr>
            <p:cNvPr id="506" name="Google Shape;472;p 2"/>
            <p:cNvSpPr/>
            <p:nvPr/>
          </p:nvSpPr>
          <p:spPr>
            <a:xfrm>
              <a:off x="731880" y="783000"/>
              <a:ext cx="1542240" cy="1541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rm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cxnSp>
        <p:nvCxnSpPr>
          <p:cNvPr id="507" name="Google Shape;473;p 2"/>
          <p:cNvCxnSpPr/>
          <p:nvPr/>
        </p:nvCxnSpPr>
        <p:spPr>
          <a:xfrm>
            <a:off x="4382640" y="6444720"/>
            <a:ext cx="9389880" cy="1800"/>
          </a:xfrm>
          <a:prstGeom prst="straightConnector1">
            <a:avLst/>
          </a:prstGeom>
          <a:ln w="57240">
            <a:solidFill>
              <a:srgbClr val="b89d40"/>
            </a:solidFill>
            <a:miter/>
          </a:ln>
        </p:spPr>
      </p:cxnSp>
      <p:sp>
        <p:nvSpPr>
          <p:cNvPr id="508" name="Google Shape;474;p 2"/>
          <p:cNvSpPr/>
          <p:nvPr/>
        </p:nvSpPr>
        <p:spPr>
          <a:xfrm>
            <a:off x="2561400" y="1306080"/>
            <a:ext cx="4010760" cy="167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1000" spc="-1" strike="noStrike">
                <a:solidFill>
                  <a:srgbClr val="191919"/>
                </a:solidFill>
                <a:latin typeface="Alice"/>
                <a:ea typeface="Arial"/>
              </a:rPr>
              <a:t> </a:t>
            </a:r>
            <a:endParaRPr b="0" lang="ru-RU" sz="1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Прямоугольник 12"/>
          <p:cNvSpPr/>
          <p:nvPr/>
        </p:nvSpPr>
        <p:spPr>
          <a:xfrm>
            <a:off x="1031040" y="1531440"/>
            <a:ext cx="6857280" cy="192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4000" spc="-1" strike="noStrike">
                <a:solidFill>
                  <a:srgbClr val="000000"/>
                </a:solidFill>
                <a:latin typeface="Arial"/>
                <a:ea typeface="Arial"/>
              </a:rPr>
              <a:t>Изменения в программе воспитания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4000" spc="-1" strike="noStrike">
                <a:solidFill>
                  <a:srgbClr val="000000"/>
                </a:solidFill>
                <a:latin typeface="Arial"/>
                <a:ea typeface="Arial"/>
              </a:rPr>
              <a:t>в 2025-2026 учебном году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med">
    <p:fade/>
  </p:transition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1090;p25"/>
          <p:cNvSpPr/>
          <p:nvPr/>
        </p:nvSpPr>
        <p:spPr>
          <a:xfrm>
            <a:off x="901440" y="342000"/>
            <a:ext cx="8057160" cy="87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400" spc="-1" strike="noStrike">
                <a:solidFill>
                  <a:srgbClr val="000000"/>
                </a:solidFill>
                <a:latin typeface="Arial Black"/>
                <a:ea typeface="Arial"/>
              </a:rPr>
              <a:t>Изменения в Программе Воспитания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2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400" spc="-1" strike="noStrike">
                <a:solidFill>
                  <a:srgbClr val="000000"/>
                </a:solidFill>
                <a:latin typeface="Arial Black"/>
                <a:ea typeface="Arial"/>
              </a:rPr>
              <a:t>(Указ президента РФ 358 от 17.05.2023)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Google Shape;1129;p 2"/>
          <p:cNvSpPr/>
          <p:nvPr/>
        </p:nvSpPr>
        <p:spPr>
          <a:xfrm>
            <a:off x="982800" y="164520"/>
            <a:ext cx="747720" cy="675720"/>
          </a:xfrm>
          <a:custGeom>
            <a:avLst/>
            <a:gdLst>
              <a:gd name="textAreaLeft" fmla="*/ 0 w 747720"/>
              <a:gd name="textAreaRight" fmla="*/ 748800 w 747720"/>
              <a:gd name="textAreaTop" fmla="*/ 0 h 675720"/>
              <a:gd name="textAreaBottom" fmla="*/ 676800 h 675720"/>
            </a:gdLst>
            <a:ahLst/>
            <a:rect l="textAreaLeft" t="textAreaTop" r="textAreaRight" b="textAreaBottom"/>
            <a:pathLst>
              <a:path w="1495758" h="1352763">
                <a:moveTo>
                  <a:pt x="1380813" y="394088"/>
                </a:moveTo>
                <a:lnTo>
                  <a:pt x="1380813" y="31893"/>
                </a:lnTo>
                <a:cubicBezTo>
                  <a:pt x="1380813" y="19057"/>
                  <a:pt x="1373494" y="7871"/>
                  <a:pt x="1361705" y="2713"/>
                </a:cubicBezTo>
                <a:cubicBezTo>
                  <a:pt x="1349917" y="-2416"/>
                  <a:pt x="1336779" y="-166"/>
                  <a:pt x="1327390" y="8561"/>
                </a:cubicBezTo>
                <a:cubicBezTo>
                  <a:pt x="1259538" y="71601"/>
                  <a:pt x="1064324" y="218254"/>
                  <a:pt x="717838" y="218254"/>
                </a:cubicBezTo>
                <a:cubicBezTo>
                  <a:pt x="717808" y="218254"/>
                  <a:pt x="717808" y="218254"/>
                  <a:pt x="717778" y="218254"/>
                </a:cubicBezTo>
                <a:lnTo>
                  <a:pt x="304941" y="218254"/>
                </a:lnTo>
                <a:cubicBezTo>
                  <a:pt x="223471" y="218254"/>
                  <a:pt x="146891" y="249954"/>
                  <a:pt x="89299" y="307536"/>
                </a:cubicBezTo>
                <a:cubicBezTo>
                  <a:pt x="31736" y="365147"/>
                  <a:pt x="0" y="441683"/>
                  <a:pt x="0" y="523107"/>
                </a:cubicBezTo>
                <a:cubicBezTo>
                  <a:pt x="0" y="655635"/>
                  <a:pt x="87109" y="773917"/>
                  <a:pt x="212763" y="813715"/>
                </a:cubicBezTo>
                <a:lnTo>
                  <a:pt x="371622" y="1323523"/>
                </a:lnTo>
                <a:cubicBezTo>
                  <a:pt x="377052" y="1341007"/>
                  <a:pt x="393040" y="1352764"/>
                  <a:pt x="411337" y="1352764"/>
                </a:cubicBezTo>
                <a:lnTo>
                  <a:pt x="575686" y="1352764"/>
                </a:lnTo>
                <a:cubicBezTo>
                  <a:pt x="589064" y="1352764"/>
                  <a:pt x="601273" y="1346585"/>
                  <a:pt x="609192" y="1335819"/>
                </a:cubicBezTo>
                <a:cubicBezTo>
                  <a:pt x="617111" y="1325052"/>
                  <a:pt x="619391" y="1311557"/>
                  <a:pt x="615401" y="1298781"/>
                </a:cubicBezTo>
                <a:lnTo>
                  <a:pt x="468720" y="827960"/>
                </a:lnTo>
                <a:lnTo>
                  <a:pt x="717628" y="827960"/>
                </a:lnTo>
                <a:cubicBezTo>
                  <a:pt x="717688" y="827960"/>
                  <a:pt x="717748" y="827990"/>
                  <a:pt x="717808" y="827990"/>
                </a:cubicBezTo>
                <a:cubicBezTo>
                  <a:pt x="1064324" y="827990"/>
                  <a:pt x="1259538" y="974614"/>
                  <a:pt x="1327390" y="1037684"/>
                </a:cubicBezTo>
                <a:cubicBezTo>
                  <a:pt x="1333449" y="1043292"/>
                  <a:pt x="1341068" y="1046231"/>
                  <a:pt x="1348867" y="1046231"/>
                </a:cubicBezTo>
                <a:cubicBezTo>
                  <a:pt x="1353156" y="1046231"/>
                  <a:pt x="1357506" y="1045331"/>
                  <a:pt x="1361705" y="1043502"/>
                </a:cubicBezTo>
                <a:cubicBezTo>
                  <a:pt x="1373494" y="1038373"/>
                  <a:pt x="1380813" y="1027187"/>
                  <a:pt x="1380813" y="1014321"/>
                </a:cubicBezTo>
                <a:lnTo>
                  <a:pt x="1380813" y="652156"/>
                </a:lnTo>
                <a:cubicBezTo>
                  <a:pt x="1445425" y="644689"/>
                  <a:pt x="1495758" y="589686"/>
                  <a:pt x="1495758" y="523107"/>
                </a:cubicBezTo>
                <a:cubicBezTo>
                  <a:pt x="1495758" y="456528"/>
                  <a:pt x="1445425" y="401556"/>
                  <a:pt x="1380813" y="394088"/>
                </a:cubicBezTo>
                <a:close/>
                <a:moveTo>
                  <a:pt x="586785" y="1307718"/>
                </a:moveTo>
                <a:cubicBezTo>
                  <a:pt x="587895" y="1311257"/>
                  <a:pt x="587235" y="1315036"/>
                  <a:pt x="585045" y="1318035"/>
                </a:cubicBezTo>
                <a:cubicBezTo>
                  <a:pt x="582825" y="1321064"/>
                  <a:pt x="579406" y="1322773"/>
                  <a:pt x="575686" y="1322773"/>
                </a:cubicBezTo>
                <a:lnTo>
                  <a:pt x="411337" y="1322773"/>
                </a:lnTo>
                <a:cubicBezTo>
                  <a:pt x="406238" y="1322773"/>
                  <a:pt x="401768" y="1319504"/>
                  <a:pt x="400239" y="1314616"/>
                </a:cubicBezTo>
                <a:lnTo>
                  <a:pt x="246898" y="822382"/>
                </a:lnTo>
                <a:cubicBezTo>
                  <a:pt x="265946" y="826071"/>
                  <a:pt x="285353" y="827960"/>
                  <a:pt x="304941" y="827960"/>
                </a:cubicBezTo>
                <a:lnTo>
                  <a:pt x="437284" y="827960"/>
                </a:lnTo>
                <a:lnTo>
                  <a:pt x="586785" y="1307718"/>
                </a:lnTo>
                <a:close/>
                <a:moveTo>
                  <a:pt x="575026" y="797970"/>
                </a:moveTo>
                <a:lnTo>
                  <a:pt x="304941" y="797970"/>
                </a:lnTo>
                <a:cubicBezTo>
                  <a:pt x="279084" y="797970"/>
                  <a:pt x="253497" y="794371"/>
                  <a:pt x="228871" y="787293"/>
                </a:cubicBezTo>
                <a:cubicBezTo>
                  <a:pt x="111796" y="753704"/>
                  <a:pt x="29996" y="645078"/>
                  <a:pt x="29996" y="523107"/>
                </a:cubicBezTo>
                <a:cubicBezTo>
                  <a:pt x="29996" y="449691"/>
                  <a:pt x="58612" y="380683"/>
                  <a:pt x="110506" y="328739"/>
                </a:cubicBezTo>
                <a:cubicBezTo>
                  <a:pt x="162429" y="276826"/>
                  <a:pt x="231480" y="248245"/>
                  <a:pt x="304941" y="248245"/>
                </a:cubicBezTo>
                <a:lnTo>
                  <a:pt x="575026" y="248245"/>
                </a:lnTo>
                <a:lnTo>
                  <a:pt x="575026" y="797970"/>
                </a:lnTo>
                <a:close/>
                <a:moveTo>
                  <a:pt x="1210615" y="917452"/>
                </a:moveTo>
                <a:cubicBezTo>
                  <a:pt x="1102749" y="857081"/>
                  <a:pt x="940379" y="798030"/>
                  <a:pt x="717958" y="798000"/>
                </a:cubicBezTo>
                <a:cubicBezTo>
                  <a:pt x="717898" y="798000"/>
                  <a:pt x="717838" y="797970"/>
                  <a:pt x="717778" y="797970"/>
                </a:cubicBezTo>
                <a:lnTo>
                  <a:pt x="605022" y="797970"/>
                </a:lnTo>
                <a:lnTo>
                  <a:pt x="605022" y="248245"/>
                </a:lnTo>
                <a:lnTo>
                  <a:pt x="717748" y="248245"/>
                </a:lnTo>
                <a:cubicBezTo>
                  <a:pt x="717778" y="248245"/>
                  <a:pt x="717778" y="248245"/>
                  <a:pt x="717808" y="248245"/>
                </a:cubicBezTo>
                <a:cubicBezTo>
                  <a:pt x="940289" y="248245"/>
                  <a:pt x="1102719" y="189163"/>
                  <a:pt x="1210615" y="128763"/>
                </a:cubicBezTo>
                <a:lnTo>
                  <a:pt x="1210615" y="917452"/>
                </a:lnTo>
                <a:close/>
                <a:moveTo>
                  <a:pt x="1350817" y="523107"/>
                </a:moveTo>
                <a:lnTo>
                  <a:pt x="1350817" y="1014321"/>
                </a:lnTo>
                <a:cubicBezTo>
                  <a:pt x="1350817" y="1014711"/>
                  <a:pt x="1350817" y="1015521"/>
                  <a:pt x="1349707" y="1016031"/>
                </a:cubicBezTo>
                <a:cubicBezTo>
                  <a:pt x="1348657" y="1016480"/>
                  <a:pt x="1348087" y="1015971"/>
                  <a:pt x="1347817" y="1015701"/>
                </a:cubicBezTo>
                <a:cubicBezTo>
                  <a:pt x="1325530" y="995007"/>
                  <a:pt x="1290015" y="965617"/>
                  <a:pt x="1240611" y="935086"/>
                </a:cubicBezTo>
                <a:lnTo>
                  <a:pt x="1240611" y="111128"/>
                </a:lnTo>
                <a:cubicBezTo>
                  <a:pt x="1290015" y="80628"/>
                  <a:pt x="1325530" y="51237"/>
                  <a:pt x="1347787" y="30544"/>
                </a:cubicBezTo>
                <a:cubicBezTo>
                  <a:pt x="1348087" y="30244"/>
                  <a:pt x="1348657" y="29734"/>
                  <a:pt x="1349707" y="30214"/>
                </a:cubicBezTo>
                <a:cubicBezTo>
                  <a:pt x="1350817" y="30694"/>
                  <a:pt x="1350817" y="31504"/>
                  <a:pt x="1350817" y="31893"/>
                </a:cubicBezTo>
                <a:lnTo>
                  <a:pt x="1350817" y="523107"/>
                </a:lnTo>
                <a:close/>
                <a:moveTo>
                  <a:pt x="1380813" y="621926"/>
                </a:moveTo>
                <a:lnTo>
                  <a:pt x="1380813" y="523107"/>
                </a:lnTo>
                <a:lnTo>
                  <a:pt x="1380813" y="424319"/>
                </a:lnTo>
                <a:cubicBezTo>
                  <a:pt x="1428837" y="431576"/>
                  <a:pt x="1465762" y="473113"/>
                  <a:pt x="1465762" y="523107"/>
                </a:cubicBezTo>
                <a:cubicBezTo>
                  <a:pt x="1465762" y="573131"/>
                  <a:pt x="1428837" y="614668"/>
                  <a:pt x="1380813" y="621926"/>
                </a:cubicBezTo>
                <a:close/>
              </a:path>
            </a:pathLst>
          </a:custGeom>
          <a:solidFill>
            <a:srgbClr val="b89d4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1080" rIns="91080" tIns="45360" bIns="45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512" name="Google Shape;1130;p 2"/>
          <p:cNvSpPr/>
          <p:nvPr/>
        </p:nvSpPr>
        <p:spPr>
          <a:xfrm>
            <a:off x="8263080" y="4501080"/>
            <a:ext cx="640440" cy="640800"/>
          </a:xfrm>
          <a:custGeom>
            <a:avLst/>
            <a:gdLst>
              <a:gd name="textAreaLeft" fmla="*/ 0 w 640440"/>
              <a:gd name="textAreaRight" fmla="*/ 641520 w 640440"/>
              <a:gd name="textAreaTop" fmla="*/ 0 h 640800"/>
              <a:gd name="textAreaBottom" fmla="*/ 641880 h 640800"/>
            </a:gdLst>
            <a:ahLst/>
            <a:rect l="textAreaLeft" t="textAreaTop" r="textAreaRight" b="textAreaBottom"/>
            <a:pathLst>
              <a:path w="1283108" h="1283108">
                <a:moveTo>
                  <a:pt x="1283108" y="641554"/>
                </a:moveTo>
                <a:cubicBezTo>
                  <a:pt x="1283108" y="815257"/>
                  <a:pt x="1214088" y="972831"/>
                  <a:pt x="1101943" y="1088353"/>
                </a:cubicBezTo>
                <a:cubicBezTo>
                  <a:pt x="985399" y="1208432"/>
                  <a:pt x="822274" y="1283056"/>
                  <a:pt x="641711" y="1283108"/>
                </a:cubicBezTo>
                <a:lnTo>
                  <a:pt x="641554" y="1283108"/>
                </a:lnTo>
                <a:cubicBezTo>
                  <a:pt x="460965" y="1283108"/>
                  <a:pt x="297814" y="1208511"/>
                  <a:pt x="181218" y="1088432"/>
                </a:cubicBezTo>
                <a:cubicBezTo>
                  <a:pt x="69073" y="972909"/>
                  <a:pt x="0" y="815283"/>
                  <a:pt x="0" y="641554"/>
                </a:cubicBezTo>
                <a:cubicBezTo>
                  <a:pt x="0" y="637810"/>
                  <a:pt x="26" y="634065"/>
                  <a:pt x="105" y="630347"/>
                </a:cubicBezTo>
                <a:cubicBezTo>
                  <a:pt x="2985" y="461069"/>
                  <a:pt x="71482" y="307764"/>
                  <a:pt x="181191" y="194728"/>
                </a:cubicBezTo>
                <a:cubicBezTo>
                  <a:pt x="297735" y="74650"/>
                  <a:pt x="460886" y="26"/>
                  <a:pt x="641475" y="0"/>
                </a:cubicBezTo>
                <a:lnTo>
                  <a:pt x="641580" y="0"/>
                </a:lnTo>
                <a:cubicBezTo>
                  <a:pt x="641606" y="0"/>
                  <a:pt x="641606" y="0"/>
                  <a:pt x="641633" y="0"/>
                </a:cubicBezTo>
                <a:lnTo>
                  <a:pt x="641711" y="0"/>
                </a:lnTo>
                <a:cubicBezTo>
                  <a:pt x="822248" y="52"/>
                  <a:pt x="985373" y="74676"/>
                  <a:pt x="1101917" y="194728"/>
                </a:cubicBezTo>
                <a:cubicBezTo>
                  <a:pt x="1211626" y="307764"/>
                  <a:pt x="1280123" y="461069"/>
                  <a:pt x="1283003" y="630347"/>
                </a:cubicBezTo>
                <a:cubicBezTo>
                  <a:pt x="1283082" y="634065"/>
                  <a:pt x="1283108" y="637810"/>
                  <a:pt x="1283108" y="64155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1080" rIns="91080" tIns="45360" bIns="45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graphicFrame>
        <p:nvGraphicFramePr>
          <p:cNvPr id="513" name=""/>
          <p:cNvGraphicFramePr/>
          <p:nvPr/>
        </p:nvGraphicFramePr>
        <p:xfrm>
          <a:off x="909000" y="1404720"/>
          <a:ext cx="8027640" cy="3513960"/>
        </p:xfrm>
        <a:graphic>
          <a:graphicData uri="http://schemas.openxmlformats.org/drawingml/2006/table">
            <a:tbl>
              <a:tblPr/>
              <a:tblGrid>
                <a:gridCol w="3486240"/>
                <a:gridCol w="4541760"/>
              </a:tblGrid>
              <a:tr h="496080">
                <a:tc gridSpan="2">
                  <a:txBody>
                    <a:bodyPr lIns="90000" rIns="954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1371600"/>
                          <a:tab algn="l" pos="2743200"/>
                          <a:tab algn="l" pos="4114800"/>
                          <a:tab algn="l" pos="5486400"/>
                          <a:tab algn="l" pos="6858000"/>
                          <a:tab algn="l" pos="8229600"/>
                          <a:tab algn="l" pos="9601200"/>
                        </a:tabLst>
                      </a:pPr>
                      <a:r>
                        <a:rPr b="1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Модуль «Профилактика и безопасность</a:t>
                      </a:r>
                      <a:endParaRPr b="0" lang="ru-RU" sz="2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54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486720">
                <a:tc>
                  <a:txBody>
                    <a:bodyPr lIns="90000" rIns="954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000" spc="-1" strike="noStrike">
                          <a:solidFill>
                            <a:srgbClr val="ff0000"/>
                          </a:solidFill>
                          <a:latin typeface="Arial Black"/>
                          <a:ea typeface="Arial"/>
                        </a:rPr>
                        <a:t>Было 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54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2000" spc="-1" strike="noStrike">
                          <a:solidFill>
                            <a:srgbClr val="ff0000"/>
                          </a:solidFill>
                          <a:latin typeface="Arial Black"/>
                          <a:ea typeface="Arial"/>
                        </a:rPr>
                        <a:t>Стало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456280">
                <a:tc>
                  <a:txBody>
                    <a:bodyPr lIns="90000" rIns="90000" anchor="t">
                      <a:noAutofit/>
                    </a:bodyPr>
                    <a:p>
                      <a:pPr marL="514440" indent="-5144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 Black"/>
                        <a:buAutoNum type="arabicPeriod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экстремизма и терроризма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514440" indent="-5144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 Black"/>
                        <a:buAutoNum type="arabicPeriod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правонарушений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514440" indent="-5144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 Black"/>
                        <a:buAutoNum type="arabicPeriod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ПАВ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514440" indent="-5144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 Black"/>
                        <a:buAutoNum type="arabicPeriod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суицида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Wingdings" charset="2"/>
                        <a:buChar char="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ДДТ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Wingdings" charset="2"/>
                        <a:buChar char="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пожарной безопасности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Wingdings" charset="2"/>
                        <a:buChar char="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психологического насилия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457200" indent="-4572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Wingdings" charset="2"/>
                        <a:buChar char=""/>
                        <a:tabLst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Профилактика в сети Интернет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14" name="Прямоугольник 13" descr=""/>
          <p:cNvPicPr/>
          <p:nvPr/>
        </p:nvPicPr>
        <p:blipFill>
          <a:blip r:embed="rId1"/>
          <a:stretch/>
        </p:blipFill>
        <p:spPr>
          <a:xfrm>
            <a:off x="4016160" y="2486160"/>
            <a:ext cx="651960" cy="1200240"/>
          </a:xfrm>
          <a:prstGeom prst="rect">
            <a:avLst/>
          </a:prstGeom>
          <a:ln w="0">
            <a:noFill/>
          </a:ln>
        </p:spPr>
      </p:pic>
      <p:pic>
        <p:nvPicPr>
          <p:cNvPr id="515" name="Picture 2" descr="https://detskiysadv2.02edu.ru/upload/iblock/3de/zatwi86idjb8f23rcefjqjran9cwcksy/%D0%9B%D0%BE%D0%B3%D0%BE%2080%20%D0%BB%D0%B5%D1%82.png"/>
          <p:cNvPicPr/>
          <p:nvPr/>
        </p:nvPicPr>
        <p:blipFill>
          <a:blip r:embed="rId2"/>
          <a:stretch/>
        </p:blipFill>
        <p:spPr>
          <a:xfrm>
            <a:off x="8515440" y="25560"/>
            <a:ext cx="601920" cy="852120"/>
          </a:xfrm>
          <a:prstGeom prst="rect">
            <a:avLst/>
          </a:prstGeom>
          <a:ln w="0">
            <a:noFill/>
          </a:ln>
        </p:spPr>
      </p:pic>
    </p:spTree>
  </p:cSld>
  <p:transition spd="med">
    <p:fade/>
  </p:transition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1090;p 1"/>
          <p:cNvSpPr/>
          <p:nvPr/>
        </p:nvSpPr>
        <p:spPr>
          <a:xfrm>
            <a:off x="631440" y="175320"/>
            <a:ext cx="8057160" cy="80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Ключевые Изменения в Программе Воспитания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2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(Приказ Минпросвещения № 704 от 09.10.2024)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Google Shape;1129;p 3"/>
          <p:cNvSpPr/>
          <p:nvPr/>
        </p:nvSpPr>
        <p:spPr>
          <a:xfrm>
            <a:off x="982800" y="164520"/>
            <a:ext cx="747720" cy="675720"/>
          </a:xfrm>
          <a:custGeom>
            <a:avLst/>
            <a:gdLst>
              <a:gd name="textAreaLeft" fmla="*/ 0 w 747720"/>
              <a:gd name="textAreaRight" fmla="*/ 748800 w 747720"/>
              <a:gd name="textAreaTop" fmla="*/ 0 h 675720"/>
              <a:gd name="textAreaBottom" fmla="*/ 676800 h 675720"/>
            </a:gdLst>
            <a:ahLst/>
            <a:rect l="textAreaLeft" t="textAreaTop" r="textAreaRight" b="textAreaBottom"/>
            <a:pathLst>
              <a:path w="1495758" h="1352763">
                <a:moveTo>
                  <a:pt x="1380813" y="394088"/>
                </a:moveTo>
                <a:lnTo>
                  <a:pt x="1380813" y="31893"/>
                </a:lnTo>
                <a:cubicBezTo>
                  <a:pt x="1380813" y="19057"/>
                  <a:pt x="1373494" y="7871"/>
                  <a:pt x="1361705" y="2713"/>
                </a:cubicBezTo>
                <a:cubicBezTo>
                  <a:pt x="1349917" y="-2416"/>
                  <a:pt x="1336779" y="-166"/>
                  <a:pt x="1327390" y="8561"/>
                </a:cubicBezTo>
                <a:cubicBezTo>
                  <a:pt x="1259538" y="71601"/>
                  <a:pt x="1064324" y="218254"/>
                  <a:pt x="717838" y="218254"/>
                </a:cubicBezTo>
                <a:cubicBezTo>
                  <a:pt x="717808" y="218254"/>
                  <a:pt x="717808" y="218254"/>
                  <a:pt x="717778" y="218254"/>
                </a:cubicBezTo>
                <a:lnTo>
                  <a:pt x="304941" y="218254"/>
                </a:lnTo>
                <a:cubicBezTo>
                  <a:pt x="223471" y="218254"/>
                  <a:pt x="146891" y="249954"/>
                  <a:pt x="89299" y="307536"/>
                </a:cubicBezTo>
                <a:cubicBezTo>
                  <a:pt x="31736" y="365147"/>
                  <a:pt x="0" y="441683"/>
                  <a:pt x="0" y="523107"/>
                </a:cubicBezTo>
                <a:cubicBezTo>
                  <a:pt x="0" y="655635"/>
                  <a:pt x="87109" y="773917"/>
                  <a:pt x="212763" y="813715"/>
                </a:cubicBezTo>
                <a:lnTo>
                  <a:pt x="371622" y="1323523"/>
                </a:lnTo>
                <a:cubicBezTo>
                  <a:pt x="377052" y="1341007"/>
                  <a:pt x="393040" y="1352764"/>
                  <a:pt x="411337" y="1352764"/>
                </a:cubicBezTo>
                <a:lnTo>
                  <a:pt x="575686" y="1352764"/>
                </a:lnTo>
                <a:cubicBezTo>
                  <a:pt x="589064" y="1352764"/>
                  <a:pt x="601273" y="1346585"/>
                  <a:pt x="609192" y="1335819"/>
                </a:cubicBezTo>
                <a:cubicBezTo>
                  <a:pt x="617111" y="1325052"/>
                  <a:pt x="619391" y="1311557"/>
                  <a:pt x="615401" y="1298781"/>
                </a:cubicBezTo>
                <a:lnTo>
                  <a:pt x="468720" y="827960"/>
                </a:lnTo>
                <a:lnTo>
                  <a:pt x="717628" y="827960"/>
                </a:lnTo>
                <a:cubicBezTo>
                  <a:pt x="717688" y="827960"/>
                  <a:pt x="717748" y="827990"/>
                  <a:pt x="717808" y="827990"/>
                </a:cubicBezTo>
                <a:cubicBezTo>
                  <a:pt x="1064324" y="827990"/>
                  <a:pt x="1259538" y="974614"/>
                  <a:pt x="1327390" y="1037684"/>
                </a:cubicBezTo>
                <a:cubicBezTo>
                  <a:pt x="1333449" y="1043292"/>
                  <a:pt x="1341068" y="1046231"/>
                  <a:pt x="1348867" y="1046231"/>
                </a:cubicBezTo>
                <a:cubicBezTo>
                  <a:pt x="1353156" y="1046231"/>
                  <a:pt x="1357506" y="1045331"/>
                  <a:pt x="1361705" y="1043502"/>
                </a:cubicBezTo>
                <a:cubicBezTo>
                  <a:pt x="1373494" y="1038373"/>
                  <a:pt x="1380813" y="1027187"/>
                  <a:pt x="1380813" y="1014321"/>
                </a:cubicBezTo>
                <a:lnTo>
                  <a:pt x="1380813" y="652156"/>
                </a:lnTo>
                <a:cubicBezTo>
                  <a:pt x="1445425" y="644689"/>
                  <a:pt x="1495758" y="589686"/>
                  <a:pt x="1495758" y="523107"/>
                </a:cubicBezTo>
                <a:cubicBezTo>
                  <a:pt x="1495758" y="456528"/>
                  <a:pt x="1445425" y="401556"/>
                  <a:pt x="1380813" y="394088"/>
                </a:cubicBezTo>
                <a:close/>
                <a:moveTo>
                  <a:pt x="586785" y="1307718"/>
                </a:moveTo>
                <a:cubicBezTo>
                  <a:pt x="587895" y="1311257"/>
                  <a:pt x="587235" y="1315036"/>
                  <a:pt x="585045" y="1318035"/>
                </a:cubicBezTo>
                <a:cubicBezTo>
                  <a:pt x="582825" y="1321064"/>
                  <a:pt x="579406" y="1322773"/>
                  <a:pt x="575686" y="1322773"/>
                </a:cubicBezTo>
                <a:lnTo>
                  <a:pt x="411337" y="1322773"/>
                </a:lnTo>
                <a:cubicBezTo>
                  <a:pt x="406238" y="1322773"/>
                  <a:pt x="401768" y="1319504"/>
                  <a:pt x="400239" y="1314616"/>
                </a:cubicBezTo>
                <a:lnTo>
                  <a:pt x="246898" y="822382"/>
                </a:lnTo>
                <a:cubicBezTo>
                  <a:pt x="265946" y="826071"/>
                  <a:pt x="285353" y="827960"/>
                  <a:pt x="304941" y="827960"/>
                </a:cubicBezTo>
                <a:lnTo>
                  <a:pt x="437284" y="827960"/>
                </a:lnTo>
                <a:lnTo>
                  <a:pt x="586785" y="1307718"/>
                </a:lnTo>
                <a:close/>
                <a:moveTo>
                  <a:pt x="575026" y="797970"/>
                </a:moveTo>
                <a:lnTo>
                  <a:pt x="304941" y="797970"/>
                </a:lnTo>
                <a:cubicBezTo>
                  <a:pt x="279084" y="797970"/>
                  <a:pt x="253497" y="794371"/>
                  <a:pt x="228871" y="787293"/>
                </a:cubicBezTo>
                <a:cubicBezTo>
                  <a:pt x="111796" y="753704"/>
                  <a:pt x="29996" y="645078"/>
                  <a:pt x="29996" y="523107"/>
                </a:cubicBezTo>
                <a:cubicBezTo>
                  <a:pt x="29996" y="449691"/>
                  <a:pt x="58612" y="380683"/>
                  <a:pt x="110506" y="328739"/>
                </a:cubicBezTo>
                <a:cubicBezTo>
                  <a:pt x="162429" y="276826"/>
                  <a:pt x="231480" y="248245"/>
                  <a:pt x="304941" y="248245"/>
                </a:cubicBezTo>
                <a:lnTo>
                  <a:pt x="575026" y="248245"/>
                </a:lnTo>
                <a:lnTo>
                  <a:pt x="575026" y="797970"/>
                </a:lnTo>
                <a:close/>
                <a:moveTo>
                  <a:pt x="1210615" y="917452"/>
                </a:moveTo>
                <a:cubicBezTo>
                  <a:pt x="1102749" y="857081"/>
                  <a:pt x="940379" y="798030"/>
                  <a:pt x="717958" y="798000"/>
                </a:cubicBezTo>
                <a:cubicBezTo>
                  <a:pt x="717898" y="798000"/>
                  <a:pt x="717838" y="797970"/>
                  <a:pt x="717778" y="797970"/>
                </a:cubicBezTo>
                <a:lnTo>
                  <a:pt x="605022" y="797970"/>
                </a:lnTo>
                <a:lnTo>
                  <a:pt x="605022" y="248245"/>
                </a:lnTo>
                <a:lnTo>
                  <a:pt x="717748" y="248245"/>
                </a:lnTo>
                <a:cubicBezTo>
                  <a:pt x="717778" y="248245"/>
                  <a:pt x="717778" y="248245"/>
                  <a:pt x="717808" y="248245"/>
                </a:cubicBezTo>
                <a:cubicBezTo>
                  <a:pt x="940289" y="248245"/>
                  <a:pt x="1102719" y="189163"/>
                  <a:pt x="1210615" y="128763"/>
                </a:cubicBezTo>
                <a:lnTo>
                  <a:pt x="1210615" y="917452"/>
                </a:lnTo>
                <a:close/>
                <a:moveTo>
                  <a:pt x="1350817" y="523107"/>
                </a:moveTo>
                <a:lnTo>
                  <a:pt x="1350817" y="1014321"/>
                </a:lnTo>
                <a:cubicBezTo>
                  <a:pt x="1350817" y="1014711"/>
                  <a:pt x="1350817" y="1015521"/>
                  <a:pt x="1349707" y="1016031"/>
                </a:cubicBezTo>
                <a:cubicBezTo>
                  <a:pt x="1348657" y="1016480"/>
                  <a:pt x="1348087" y="1015971"/>
                  <a:pt x="1347817" y="1015701"/>
                </a:cubicBezTo>
                <a:cubicBezTo>
                  <a:pt x="1325530" y="995007"/>
                  <a:pt x="1290015" y="965617"/>
                  <a:pt x="1240611" y="935086"/>
                </a:cubicBezTo>
                <a:lnTo>
                  <a:pt x="1240611" y="111128"/>
                </a:lnTo>
                <a:cubicBezTo>
                  <a:pt x="1290015" y="80628"/>
                  <a:pt x="1325530" y="51237"/>
                  <a:pt x="1347787" y="30544"/>
                </a:cubicBezTo>
                <a:cubicBezTo>
                  <a:pt x="1348087" y="30244"/>
                  <a:pt x="1348657" y="29734"/>
                  <a:pt x="1349707" y="30214"/>
                </a:cubicBezTo>
                <a:cubicBezTo>
                  <a:pt x="1350817" y="30694"/>
                  <a:pt x="1350817" y="31504"/>
                  <a:pt x="1350817" y="31893"/>
                </a:cubicBezTo>
                <a:lnTo>
                  <a:pt x="1350817" y="523107"/>
                </a:lnTo>
                <a:close/>
                <a:moveTo>
                  <a:pt x="1380813" y="621926"/>
                </a:moveTo>
                <a:lnTo>
                  <a:pt x="1380813" y="523107"/>
                </a:lnTo>
                <a:lnTo>
                  <a:pt x="1380813" y="424319"/>
                </a:lnTo>
                <a:cubicBezTo>
                  <a:pt x="1428837" y="431576"/>
                  <a:pt x="1465762" y="473113"/>
                  <a:pt x="1465762" y="523107"/>
                </a:cubicBezTo>
                <a:cubicBezTo>
                  <a:pt x="1465762" y="573131"/>
                  <a:pt x="1428837" y="614668"/>
                  <a:pt x="1380813" y="621926"/>
                </a:cubicBezTo>
                <a:close/>
              </a:path>
            </a:pathLst>
          </a:custGeom>
          <a:solidFill>
            <a:srgbClr val="b89d4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1080" rIns="91080" tIns="45360" bIns="45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518" name="Google Shape;1130;p 3"/>
          <p:cNvSpPr/>
          <p:nvPr/>
        </p:nvSpPr>
        <p:spPr>
          <a:xfrm>
            <a:off x="8263080" y="4501080"/>
            <a:ext cx="640440" cy="640800"/>
          </a:xfrm>
          <a:custGeom>
            <a:avLst/>
            <a:gdLst>
              <a:gd name="textAreaLeft" fmla="*/ 0 w 640440"/>
              <a:gd name="textAreaRight" fmla="*/ 641520 w 640440"/>
              <a:gd name="textAreaTop" fmla="*/ 0 h 640800"/>
              <a:gd name="textAreaBottom" fmla="*/ 641880 h 640800"/>
            </a:gdLst>
            <a:ahLst/>
            <a:rect l="textAreaLeft" t="textAreaTop" r="textAreaRight" b="textAreaBottom"/>
            <a:pathLst>
              <a:path w="1283108" h="1283108">
                <a:moveTo>
                  <a:pt x="1283108" y="641554"/>
                </a:moveTo>
                <a:cubicBezTo>
                  <a:pt x="1283108" y="815257"/>
                  <a:pt x="1214088" y="972831"/>
                  <a:pt x="1101943" y="1088353"/>
                </a:cubicBezTo>
                <a:cubicBezTo>
                  <a:pt x="985399" y="1208432"/>
                  <a:pt x="822274" y="1283056"/>
                  <a:pt x="641711" y="1283108"/>
                </a:cubicBezTo>
                <a:lnTo>
                  <a:pt x="641554" y="1283108"/>
                </a:lnTo>
                <a:cubicBezTo>
                  <a:pt x="460965" y="1283108"/>
                  <a:pt x="297814" y="1208511"/>
                  <a:pt x="181218" y="1088432"/>
                </a:cubicBezTo>
                <a:cubicBezTo>
                  <a:pt x="69073" y="972909"/>
                  <a:pt x="0" y="815283"/>
                  <a:pt x="0" y="641554"/>
                </a:cubicBezTo>
                <a:cubicBezTo>
                  <a:pt x="0" y="637810"/>
                  <a:pt x="26" y="634065"/>
                  <a:pt x="105" y="630347"/>
                </a:cubicBezTo>
                <a:cubicBezTo>
                  <a:pt x="2985" y="461069"/>
                  <a:pt x="71482" y="307764"/>
                  <a:pt x="181191" y="194728"/>
                </a:cubicBezTo>
                <a:cubicBezTo>
                  <a:pt x="297735" y="74650"/>
                  <a:pt x="460886" y="26"/>
                  <a:pt x="641475" y="0"/>
                </a:cubicBezTo>
                <a:lnTo>
                  <a:pt x="641580" y="0"/>
                </a:lnTo>
                <a:cubicBezTo>
                  <a:pt x="641606" y="0"/>
                  <a:pt x="641606" y="0"/>
                  <a:pt x="641633" y="0"/>
                </a:cubicBezTo>
                <a:lnTo>
                  <a:pt x="641711" y="0"/>
                </a:lnTo>
                <a:cubicBezTo>
                  <a:pt x="822248" y="52"/>
                  <a:pt x="985373" y="74676"/>
                  <a:pt x="1101917" y="194728"/>
                </a:cubicBezTo>
                <a:cubicBezTo>
                  <a:pt x="1211626" y="307764"/>
                  <a:pt x="1280123" y="461069"/>
                  <a:pt x="1283003" y="630347"/>
                </a:cubicBezTo>
                <a:cubicBezTo>
                  <a:pt x="1283082" y="634065"/>
                  <a:pt x="1283108" y="637810"/>
                  <a:pt x="1283108" y="64155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1080" rIns="91080" tIns="45360" bIns="45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graphicFrame>
        <p:nvGraphicFramePr>
          <p:cNvPr id="519" name=""/>
          <p:cNvGraphicFramePr/>
          <p:nvPr/>
        </p:nvGraphicFramePr>
        <p:xfrm>
          <a:off x="963360" y="1070640"/>
          <a:ext cx="7954200" cy="3843720"/>
        </p:xfrm>
        <a:graphic>
          <a:graphicData uri="http://schemas.openxmlformats.org/drawingml/2006/table">
            <a:tbl>
              <a:tblPr/>
              <a:tblGrid>
                <a:gridCol w="2781720"/>
                <a:gridCol w="5172840"/>
              </a:tblGrid>
              <a:tr h="660600">
                <a:tc>
                  <a:txBody>
                    <a:bodyPr lIns="90000" rIns="954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ff0000"/>
                          </a:solidFill>
                          <a:latin typeface="Arial Black"/>
                          <a:ea typeface="Arial"/>
                        </a:rPr>
                        <a:t>Модуль / Направление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54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ff0000"/>
                          </a:solidFill>
                          <a:latin typeface="Arial Black"/>
                          <a:ea typeface="Arial"/>
                        </a:rPr>
                        <a:t>Что изменилось / Что делаем?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612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1. УРОЧНАЯ ДЕЯТЕЛЬНОСТЬ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Проводим "пятиминутки"</a:t>
                      </a: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 в памятные даты Единого календаря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959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2. ПРОФИЛАКТИКА &amp; БЕЗОПАСНОСТЬ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Конкретные инструктажи/практикумы:</a:t>
                      </a: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 БДД, ПДД, пожарная, кибербезопасность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612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3. ПРОФОРИЕНТАЦИЯ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Новое:</a:t>
                      </a: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 </a:t>
                      </a: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проводим профессиональных пробы</a:t>
                      </a: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 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204200">
                <a:tc>
                  <a:txBody>
                    <a:bodyPr lIns="90000" rIns="95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4. КЛАССНОЕ РУКОВОДСТВО 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54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5400" rIns="95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Добавлено:</a:t>
                      </a: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latin typeface="Arial Black"/>
                          <a:ea typeface="Arial"/>
                        </a:rPr>
                        <a:t> организация и проведение родительских собраний по проф.ориентации, ознакомлению с системой воспитания и дополнительного образования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5400" marR="954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20" name="Picture 3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418240" y="25560"/>
            <a:ext cx="601920" cy="852120"/>
          </a:xfrm>
          <a:prstGeom prst="rect">
            <a:avLst/>
          </a:prstGeom>
          <a:ln w="0">
            <a:noFill/>
          </a:ln>
        </p:spPr>
      </p:pic>
    </p:spTree>
  </p:cSld>
  <p:transition spd="med">
    <p:fade/>
  </p:transition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8520" cy="63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000" spc="-1" strike="noStrike">
                <a:solidFill>
                  <a:srgbClr val="ff0000"/>
                </a:solidFill>
                <a:latin typeface="Arial"/>
              </a:rPr>
              <a:t>На контроль!!!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subTitle"/>
          </p:nvPr>
        </p:nvSpPr>
        <p:spPr>
          <a:xfrm>
            <a:off x="781920" y="639000"/>
            <a:ext cx="7962840" cy="479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</a:rPr>
              <a:t>участие в республиканском конкурсе «Безопасная школа» (№34210-08);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</a:rPr>
              <a:t>своевременная работа в системе ППГМУ (заявки не подавать, имеющиеся обрабатывать);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</a:rPr>
              <a:t>направить ходатайства в ОДН (рассмотрение уклонистов на КДНиЗП, составление протокола по ст. 5.35) ОУ№: 6, 9, 11, 24, 30, 31, 45, 47, 60, 62, 65;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</a:rPr>
              <a:t>организация осенних каникул;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</a:rPr>
              <a:t>зачисление детей, состоящих в «красной» и «желтой» зонах, в систему «Навигатор дополнительного образования».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med"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234" name="Заголовок 1"/>
          <p:cNvSpPr/>
          <p:nvPr/>
        </p:nvSpPr>
        <p:spPr>
          <a:xfrm>
            <a:off x="411840" y="1742760"/>
            <a:ext cx="8382600" cy="131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ПОЛОЖЕНИЕ ОБ УЧЁТЕ ОТДЕЛЬНЫХ КАТЕГОРИЙ НЕСОВЕРШЕННОЛЕТНИХ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"/>
                <a:ea typeface="DejaVu Sans"/>
              </a:rPr>
              <a:t>В ОБРАЗОВАТЕЛЬНЫХ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5" name="Рисунок 3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20628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237" name="Заголовок 1"/>
          <p:cNvSpPr/>
          <p:nvPr/>
        </p:nvSpPr>
        <p:spPr>
          <a:xfrm>
            <a:off x="173880" y="497520"/>
            <a:ext cx="8339760" cy="5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Что регламентирует положение?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TextBox 1"/>
          <p:cNvSpPr/>
          <p:nvPr/>
        </p:nvSpPr>
        <p:spPr>
          <a:xfrm>
            <a:off x="500400" y="1282680"/>
            <a:ext cx="8532720" cy="301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>
              <a:lnSpc>
                <a:spcPct val="100000"/>
              </a:lnSpc>
              <a:buClr>
                <a:srgbClr val="1f4e79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категории несовершеннолетних, подлежащих учету в образовательных организациях;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f4e79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основания для постановки на учет;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f4e79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порядок организации и ведения учета;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f4e79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процедуру формирования наблюдательных дел;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f4e79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основания и порядок снятия с учета;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f4e79"/>
              </a:buClr>
              <a:buFont typeface="Wingdings" charset="2"/>
              <a:buChar char=""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роли и ответственность участников образовательного процесса.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9" name="Рисунок 4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7388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sp>
        <p:nvSpPr>
          <p:cNvPr id="241" name="AutoShape 2"/>
          <p:cNvSpPr/>
          <p:nvPr/>
        </p:nvSpPr>
        <p:spPr>
          <a:xfrm>
            <a:off x="-344160" y="-6408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42" name="AutoShape 4"/>
          <p:cNvSpPr/>
          <p:nvPr/>
        </p:nvSpPr>
        <p:spPr>
          <a:xfrm>
            <a:off x="-229680" y="5040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43" name="Заголовок 1"/>
          <p:cNvSpPr/>
          <p:nvPr/>
        </p:nvSpPr>
        <p:spPr>
          <a:xfrm>
            <a:off x="320760" y="164520"/>
            <a:ext cx="8686800" cy="49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 algn="ctr">
              <a:lnSpc>
                <a:spcPct val="9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"/>
                <a:ea typeface="DejaVu Sans"/>
              </a:rPr>
              <a:t>Категории, подлежащие учету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b="1" lang="ru-RU" sz="2100" spc="-1" strike="noStrike">
                <a:solidFill>
                  <a:srgbClr val="1f4e79"/>
                </a:solidFill>
                <a:latin typeface="Arial"/>
                <a:ea typeface="DejaVu Sans"/>
              </a:rPr>
              <a:t>                     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2100" spc="-1" strike="noStrike">
                <a:solidFill>
                  <a:srgbClr val="000000"/>
                </a:solidFill>
                <a:latin typeface="Arial"/>
                <a:ea typeface="DejaVu Sans"/>
              </a:rPr>
              <a:t>н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Roboto Black"/>
              </a:rPr>
              <a:t>а внутреннем контроле</a:t>
            </a:r>
            <a:r>
              <a:rPr b="1" i="1" lang="ru-RU" sz="20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Roboto Black"/>
              </a:rPr>
              <a:t> </a:t>
            </a:r>
            <a:r>
              <a:rPr b="1" i="1" lang="ru-RU" sz="2000" spc="-1" strike="noStrike">
                <a:solidFill>
                  <a:srgbClr val="ff0000"/>
                </a:solidFill>
                <a:latin typeface="Arial"/>
                <a:ea typeface="Roboto Black"/>
              </a:rPr>
              <a:t>5 460 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Roboto Black"/>
              </a:rPr>
              <a:t>учеников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Прямоугольник 1"/>
          <p:cNvSpPr/>
          <p:nvPr/>
        </p:nvSpPr>
        <p:spPr>
          <a:xfrm>
            <a:off x="375480" y="1473840"/>
            <a:ext cx="8577000" cy="325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571680" indent="-571680">
              <a:lnSpc>
                <a:spcPct val="100000"/>
              </a:lnSpc>
              <a:buClr>
                <a:srgbClr val="e81046"/>
              </a:buClr>
              <a:buFont typeface="Wingdings" charset="2"/>
              <a:buChar char=""/>
            </a:pPr>
            <a:r>
              <a:rPr b="1" lang="ru-RU" sz="3600" spc="-1" strike="noStrike">
                <a:solidFill>
                  <a:srgbClr val="e81046"/>
                </a:solidFill>
                <a:latin typeface="Arial"/>
                <a:ea typeface="Roboto Black"/>
              </a:rPr>
              <a:t>красная зона – </a:t>
            </a:r>
            <a:r>
              <a:rPr b="1" lang="ru-RU" sz="2800" spc="-1" strike="noStrike">
                <a:solidFill>
                  <a:srgbClr val="e81046"/>
                </a:solidFill>
                <a:latin typeface="Arial"/>
                <a:ea typeface="Roboto Black"/>
              </a:rPr>
              <a:t>зона высокого риска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d1cc00"/>
              </a:buClr>
              <a:buFont typeface="Wingdings" charset="2"/>
              <a:buChar char=""/>
            </a:pPr>
            <a:r>
              <a:rPr b="1" lang="ru-RU" sz="3600" spc="-1" strike="noStrike">
                <a:solidFill>
                  <a:srgbClr val="d1cc00"/>
                </a:solidFill>
                <a:latin typeface="Arial"/>
                <a:ea typeface="Roboto Black"/>
              </a:rPr>
              <a:t>желтая зона </a:t>
            </a:r>
            <a:r>
              <a:rPr b="1" lang="ru-RU" sz="2800" spc="-1" strike="noStrike">
                <a:solidFill>
                  <a:srgbClr val="d1cc00"/>
                </a:solidFill>
                <a:latin typeface="Arial"/>
                <a:ea typeface="Roboto Black"/>
              </a:rPr>
              <a:t>–</a:t>
            </a:r>
            <a:r>
              <a:rPr b="1" lang="ru-RU" sz="3600" spc="-1" strike="noStrike">
                <a:solidFill>
                  <a:srgbClr val="d1cc00"/>
                </a:solidFill>
                <a:latin typeface="Arial"/>
                <a:ea typeface="Roboto Black"/>
              </a:rPr>
              <a:t> </a:t>
            </a:r>
            <a:r>
              <a:rPr b="1" lang="ru-RU" sz="2800" spc="-1" strike="noStrike">
                <a:solidFill>
                  <a:srgbClr val="d1cc00"/>
                </a:solidFill>
                <a:latin typeface="Arial"/>
                <a:ea typeface="Roboto Black"/>
              </a:rPr>
              <a:t>зона повышенного риска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b050"/>
              </a:buClr>
              <a:buFont typeface="Wingdings" charset="2"/>
              <a:buChar char=""/>
            </a:pPr>
            <a:r>
              <a:rPr b="1" lang="ru-RU" sz="3600" spc="-1" strike="noStrike">
                <a:solidFill>
                  <a:srgbClr val="00b050"/>
                </a:solidFill>
                <a:latin typeface="Arial"/>
                <a:ea typeface="Roboto Black"/>
              </a:rPr>
              <a:t>зеленая зона </a:t>
            </a:r>
            <a:r>
              <a:rPr b="1" lang="ru-RU" sz="2800" spc="-1" strike="noStrike">
                <a:solidFill>
                  <a:srgbClr val="00b050"/>
                </a:solidFill>
                <a:latin typeface="Arial"/>
                <a:ea typeface="Roboto Black"/>
              </a:rPr>
              <a:t>– зона умеренного риска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5" name="Рисунок 6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1304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47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248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grpSp>
        <p:nvGrpSpPr>
          <p:cNvPr id="249" name="Diagram1"/>
          <p:cNvGrpSpPr/>
          <p:nvPr/>
        </p:nvGrpSpPr>
        <p:grpSpPr>
          <a:xfrm>
            <a:off x="340920" y="485640"/>
            <a:ext cx="8243640" cy="4062240"/>
            <a:chOff x="340920" y="485640"/>
            <a:chExt cx="8243640" cy="4062240"/>
          </a:xfrm>
        </p:grpSpPr>
        <p:sp>
          <p:nvSpPr>
            <p:cNvPr id="250" name=""/>
            <p:cNvSpPr/>
            <p:nvPr/>
          </p:nvSpPr>
          <p:spPr>
            <a:xfrm>
              <a:off x="340920" y="485640"/>
              <a:ext cx="8241840" cy="4062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51" name=""/>
            <p:cNvSpPr/>
            <p:nvPr/>
          </p:nvSpPr>
          <p:spPr>
            <a:xfrm>
              <a:off x="340920" y="487440"/>
              <a:ext cx="8243640" cy="360"/>
            </a:xfrm>
            <a:prstGeom prst="line">
              <a:avLst/>
            </a:prstGeom>
            <a:ln>
              <a:solidFill>
                <a:srgbClr val="d7712c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52" name=""/>
            <p:cNvSpPr/>
            <p:nvPr/>
          </p:nvSpPr>
          <p:spPr>
            <a:xfrm>
              <a:off x="340920" y="487800"/>
              <a:ext cx="1878480" cy="405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106560" rIns="106560" tIns="106560" bIns="106560" anchor="t">
              <a:noAutofit/>
            </a:bodyPr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b="1" lang="ru-RU" sz="2800" spc="-1" strike="noStrike">
                  <a:solidFill>
                    <a:srgbClr val="c00000"/>
                  </a:solidFill>
                  <a:latin typeface="Arial"/>
                  <a:ea typeface="DejaVu Sans"/>
                </a:rPr>
                <a:t>красная зона</a:t>
              </a:r>
              <a:endParaRPr b="0" lang="ru-RU" sz="28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839"/>
                </a:spcAft>
              </a:pP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3" name=""/>
            <p:cNvSpPr/>
            <p:nvPr/>
          </p:nvSpPr>
          <p:spPr>
            <a:xfrm>
              <a:off x="2340000" y="515160"/>
              <a:ext cx="62424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несовершеннолетние, состоящие на профилактическом учете в ПДН территориальных ОВД РТ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4" name=""/>
            <p:cNvSpPr/>
            <p:nvPr/>
          </p:nvSpPr>
          <p:spPr>
            <a:xfrm>
              <a:off x="2220480" y="1012680"/>
              <a:ext cx="6363360" cy="360"/>
            </a:xfrm>
            <a:prstGeom prst="line">
              <a:avLst/>
            </a:prstGeom>
            <a:ln>
              <a:solidFill>
                <a:srgbClr val="ed7d31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55" name=""/>
            <p:cNvSpPr/>
            <p:nvPr/>
          </p:nvSpPr>
          <p:spPr>
            <a:xfrm>
              <a:off x="2340000" y="1040040"/>
              <a:ext cx="62424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несовершеннолетние, проявляющие признаки девиантного, деструктивного поведения, аутоагрессии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6" name=""/>
            <p:cNvSpPr/>
            <p:nvPr/>
          </p:nvSpPr>
          <p:spPr>
            <a:xfrm>
              <a:off x="2220480" y="1600560"/>
              <a:ext cx="6363360" cy="360"/>
            </a:xfrm>
            <a:prstGeom prst="line">
              <a:avLst/>
            </a:prstGeom>
            <a:ln>
              <a:solidFill>
                <a:srgbClr val="ed7d31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57" name=""/>
            <p:cNvSpPr/>
            <p:nvPr/>
          </p:nvSpPr>
          <p:spPr>
            <a:xfrm>
              <a:off x="2340000" y="1622160"/>
              <a:ext cx="62424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несовершеннолетние, участвующие в неформальных объединениях и организациях антиобщественной направленности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8" name=""/>
            <p:cNvSpPr/>
            <p:nvPr/>
          </p:nvSpPr>
          <p:spPr>
            <a:xfrm>
              <a:off x="2220480" y="2151000"/>
              <a:ext cx="6363360" cy="360"/>
            </a:xfrm>
            <a:prstGeom prst="line">
              <a:avLst/>
            </a:prstGeom>
            <a:ln>
              <a:solidFill>
                <a:srgbClr val="ed7d31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59" name=""/>
            <p:cNvSpPr/>
            <p:nvPr/>
          </p:nvSpPr>
          <p:spPr>
            <a:xfrm>
              <a:off x="2340000" y="2197440"/>
              <a:ext cx="62424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несовершеннолетние, освобожденные из учреждений уголовно-исполнительной системы, вернувшиеся из специальных учебно-воспитательных учреждений закрытого типа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"/>
            <p:cNvSpPr/>
            <p:nvPr/>
          </p:nvSpPr>
          <p:spPr>
            <a:xfrm>
              <a:off x="2220480" y="2903040"/>
              <a:ext cx="6363360" cy="360"/>
            </a:xfrm>
            <a:prstGeom prst="line">
              <a:avLst/>
            </a:prstGeom>
            <a:ln>
              <a:solidFill>
                <a:srgbClr val="ed7d31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61" name=""/>
            <p:cNvSpPr/>
            <p:nvPr/>
          </p:nvSpPr>
          <p:spPr>
            <a:xfrm>
              <a:off x="2340000" y="2936880"/>
              <a:ext cx="62424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несовершеннолетние сторонники движения «скулшутинг», «колумбайн»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2" name=""/>
            <p:cNvSpPr/>
            <p:nvPr/>
          </p:nvSpPr>
          <p:spPr>
            <a:xfrm>
              <a:off x="2220480" y="3231000"/>
              <a:ext cx="6363360" cy="360"/>
            </a:xfrm>
            <a:prstGeom prst="line">
              <a:avLst/>
            </a:prstGeom>
            <a:ln>
              <a:solidFill>
                <a:srgbClr val="ed7d31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63" name=""/>
            <p:cNvSpPr/>
            <p:nvPr/>
          </p:nvSpPr>
          <p:spPr>
            <a:xfrm>
              <a:off x="2340000" y="3206520"/>
              <a:ext cx="62424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1" lang="ru-RU" sz="14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несовершеннолетние, занимающиеся «психологическим насилием, систематическим унижением чести и достоинства, издевательствами, преследованием»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4" name=""/>
            <p:cNvSpPr/>
            <p:nvPr/>
          </p:nvSpPr>
          <p:spPr>
            <a:xfrm>
              <a:off x="2220480" y="3840840"/>
              <a:ext cx="6363360" cy="360"/>
            </a:xfrm>
            <a:prstGeom prst="line">
              <a:avLst/>
            </a:prstGeom>
            <a:ln>
              <a:solidFill>
                <a:srgbClr val="ed7d31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65" name=""/>
            <p:cNvSpPr/>
            <p:nvPr/>
          </p:nvSpPr>
          <p:spPr>
            <a:xfrm>
              <a:off x="2340000" y="3895200"/>
              <a:ext cx="62424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1" lang="ru-RU" sz="1400" spc="-1" strike="noStrike">
                  <a:solidFill>
                    <a:schemeClr val="dk1"/>
                  </a:solidFill>
                  <a:latin typeface="Arial"/>
                  <a:ea typeface="DejaVu Sans"/>
                </a:rPr>
                <a:t>несовершеннолетние, отказавшиеся от прохождения профилактических медицинских осмотров, либо не явившихся на профилактические медицинские осмотры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6" name=""/>
            <p:cNvSpPr/>
            <p:nvPr/>
          </p:nvSpPr>
          <p:spPr>
            <a:xfrm>
              <a:off x="2220480" y="4516200"/>
              <a:ext cx="6363360" cy="360"/>
            </a:xfrm>
            <a:prstGeom prst="line">
              <a:avLst/>
            </a:prstGeom>
            <a:ln>
              <a:solidFill>
                <a:srgbClr val="ed7d31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267" name="TextBox 2"/>
          <p:cNvSpPr/>
          <p:nvPr/>
        </p:nvSpPr>
        <p:spPr>
          <a:xfrm>
            <a:off x="2014560" y="3131280"/>
            <a:ext cx="3823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TextBox 3"/>
          <p:cNvSpPr/>
          <p:nvPr/>
        </p:nvSpPr>
        <p:spPr>
          <a:xfrm>
            <a:off x="2014560" y="3839040"/>
            <a:ext cx="3823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ff0000"/>
                </a:solidFill>
                <a:latin typeface="Bookman Old Style"/>
                <a:ea typeface="DejaVu Sans"/>
              </a:rPr>
              <a:t>!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9" name="Рисунок 7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8388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AutoShape 4"/>
          <p:cNvSpPr/>
          <p:nvPr/>
        </p:nvSpPr>
        <p:spPr>
          <a:xfrm>
            <a:off x="231120" y="61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271" name="AutoShape 4"/>
          <p:cNvSpPr/>
          <p:nvPr/>
        </p:nvSpPr>
        <p:spPr>
          <a:xfrm>
            <a:off x="459720" y="234720"/>
            <a:ext cx="226800" cy="22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8760" rIns="68760" tIns="34200" bIns="34200" anchor="t">
            <a:noAutofit/>
          </a:bodyPr>
          <a:p>
            <a:pPr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272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8515440" y="25200"/>
            <a:ext cx="601920" cy="852120"/>
          </a:xfrm>
          <a:prstGeom prst="rect">
            <a:avLst/>
          </a:prstGeom>
          <a:ln w="0">
            <a:noFill/>
          </a:ln>
        </p:spPr>
      </p:pic>
      <p:grpSp>
        <p:nvGrpSpPr>
          <p:cNvPr id="273" name="Diagram2"/>
          <p:cNvGrpSpPr/>
          <p:nvPr/>
        </p:nvGrpSpPr>
        <p:grpSpPr>
          <a:xfrm>
            <a:off x="459720" y="465840"/>
            <a:ext cx="8243640" cy="4062240"/>
            <a:chOff x="459720" y="465840"/>
            <a:chExt cx="8243640" cy="4062240"/>
          </a:xfrm>
        </p:grpSpPr>
        <p:sp>
          <p:nvSpPr>
            <p:cNvPr id="274" name=""/>
            <p:cNvSpPr/>
            <p:nvPr/>
          </p:nvSpPr>
          <p:spPr>
            <a:xfrm>
              <a:off x="459720" y="465840"/>
              <a:ext cx="8241840" cy="4062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75" name=""/>
            <p:cNvSpPr/>
            <p:nvPr/>
          </p:nvSpPr>
          <p:spPr>
            <a:xfrm>
              <a:off x="459720" y="467640"/>
              <a:ext cx="8243640" cy="360"/>
            </a:xfrm>
            <a:prstGeom prst="line">
              <a:avLst/>
            </a:prstGeom>
            <a:ln>
              <a:solidFill>
                <a:srgbClr val="ffc000">
                  <a:alpha val="90000"/>
                </a:srgbClr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76" name=""/>
            <p:cNvSpPr/>
            <p:nvPr/>
          </p:nvSpPr>
          <p:spPr>
            <a:xfrm>
              <a:off x="459720" y="468000"/>
              <a:ext cx="1647360" cy="405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106560" rIns="106560" tIns="106560" bIns="106560" anchor="t">
              <a:noAutofit/>
            </a:bodyPr>
            <a:p>
              <a:pPr>
                <a:lnSpc>
                  <a:spcPct val="90000"/>
                </a:lnSpc>
                <a:spcAft>
                  <a:spcPts val="981"/>
                </a:spcAft>
              </a:pPr>
              <a:r>
                <a:rPr b="1" lang="ru-RU" sz="2800" spc="-1" strike="noStrike">
                  <a:solidFill>
                    <a:srgbClr val="ffc000"/>
                  </a:solidFill>
                  <a:latin typeface="Arial"/>
                  <a:ea typeface="DejaVu Sans"/>
                </a:rPr>
                <a:t>желтая зона</a:t>
              </a:r>
              <a:endParaRPr b="0" lang="ru-RU" sz="2800" spc="-1" strike="noStrike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839"/>
                </a:spcAft>
              </a:pP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7" name=""/>
            <p:cNvSpPr/>
            <p:nvPr/>
          </p:nvSpPr>
          <p:spPr>
            <a:xfrm>
              <a:off x="2232000" y="506160"/>
              <a:ext cx="6469920" cy="76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не посещающие или систематически пропускающие занятия без уважительных причин (суммарно 15 дней)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8" name=""/>
            <p:cNvSpPr/>
            <p:nvPr/>
          </p:nvSpPr>
          <p:spPr>
            <a:xfrm>
              <a:off x="2108160" y="1096200"/>
              <a:ext cx="6595200" cy="36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79" name=""/>
            <p:cNvSpPr/>
            <p:nvPr/>
          </p:nvSpPr>
          <p:spPr>
            <a:xfrm>
              <a:off x="2232000" y="1158120"/>
              <a:ext cx="6469920" cy="76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находящиеся в социально-опасном положении:</a:t>
              </a:r>
              <a:br>
                <a:rPr sz="1400"/>
              </a:b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а) безнадзорность или беспризорность</a:t>
              </a:r>
              <a:br>
                <a:rPr sz="1400"/>
              </a:b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б) бродяжничество или попрошайничество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0" name=""/>
            <p:cNvSpPr/>
            <p:nvPr/>
          </p:nvSpPr>
          <p:spPr>
            <a:xfrm>
              <a:off x="2108160" y="1935720"/>
              <a:ext cx="6595200" cy="36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81" name=""/>
            <p:cNvSpPr/>
            <p:nvPr/>
          </p:nvSpPr>
          <p:spPr>
            <a:xfrm>
              <a:off x="2225880" y="2024640"/>
              <a:ext cx="6469920" cy="76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не имеющие гражданства, проживающие в семьях беженцев, переселенцев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2" name=""/>
            <p:cNvSpPr/>
            <p:nvPr/>
          </p:nvSpPr>
          <p:spPr>
            <a:xfrm>
              <a:off x="2095560" y="2588040"/>
              <a:ext cx="6595200" cy="36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83" name=""/>
            <p:cNvSpPr/>
            <p:nvPr/>
          </p:nvSpPr>
          <p:spPr>
            <a:xfrm>
              <a:off x="2225880" y="2670480"/>
              <a:ext cx="6469920" cy="76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проживающие в семьях безработных родителей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4" name=""/>
            <p:cNvSpPr/>
            <p:nvPr/>
          </p:nvSpPr>
          <p:spPr>
            <a:xfrm>
              <a:off x="2089440" y="3094920"/>
              <a:ext cx="6594840" cy="36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85" name=""/>
            <p:cNvSpPr/>
            <p:nvPr/>
          </p:nvSpPr>
          <p:spPr>
            <a:xfrm>
              <a:off x="2225880" y="3196440"/>
              <a:ext cx="6469920" cy="76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rIns="53280" tIns="53280" bIns="53280" anchor="t">
              <a:noAutofit/>
            </a:bodyPr>
            <a:p>
              <a:pPr>
                <a:lnSpc>
                  <a:spcPct val="90000"/>
                </a:lnSpc>
                <a:spcAft>
                  <a:spcPts val="490"/>
                </a:spcAft>
              </a:pPr>
              <a:r>
                <a:rPr b="0" lang="ru-RU" sz="1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несовершеннолетние, систематически (неоднократно в течение шести месяцев) допускающие неисполнение или нарушение устава образовательной организации, правил внутреннего распорядка, правил проживания в общежитиях и интернатах и иных локальных нормативных актов образовательной организации</a:t>
              </a:r>
              <a:endParaRPr b="0" lang="ru-RU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6" name=""/>
            <p:cNvSpPr/>
            <p:nvPr/>
          </p:nvSpPr>
          <p:spPr>
            <a:xfrm>
              <a:off x="2108160" y="4484880"/>
              <a:ext cx="6595200" cy="36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/>
            <a:fillRef idx="0"/>
            <a:effectRef idx="0"/>
            <a:fontRef idx="minor"/>
          </p:style>
          <p:txBody>
            <a:bodyPr lIns="90000" rIns="90000" tIns="-44640" bIns="-44640" anchor="t" anchorCtr="1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pic>
        <p:nvPicPr>
          <p:cNvPr id="287" name="Рисунок 5" descr=""/>
          <p:cNvPicPr/>
          <p:nvPr/>
        </p:nvPicPr>
        <p:blipFill>
          <a:blip r:embed="rId2"/>
          <a:srcRect l="22951" t="15983" r="73959" b="12728"/>
          <a:stretch/>
        </p:blipFill>
        <p:spPr>
          <a:xfrm>
            <a:off x="132840" y="25200"/>
            <a:ext cx="324720" cy="51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5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20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20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8064</TotalTime>
  <Application>LibreOffice/7.5.6.2$Linux_X86_64 LibreOffice_project/50$Build-2</Application>
  <AppVersion>15.0000</AppVersion>
  <Words>2334</Words>
  <Paragraphs>386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2023-03-13T05:12:03Z</dcterms:created>
  <dc:creator>Пользователь Windows</dc:creator>
  <dc:description/>
  <dc:language>ru-RU</dc:language>
  <cp:lastModifiedBy/>
  <cp:lastPrinted>2025-10-20T07:08:08Z</cp:lastPrinted>
  <dcterms:modified xsi:type="dcterms:W3CDTF">2025-10-21T15:14:14Z</dcterms:modified>
  <cp:revision>442</cp:revision>
  <dc:subject/>
  <dc:title>Организация работы с несовершеннолетними, состоящими на внутреннем контроле в образовательной организации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Экран (16:9)</vt:lpwstr>
  </property>
  <property fmtid="{D5CDD505-2E9C-101B-9397-08002B2CF9AE}" pid="4" name="Slides">
    <vt:i4>49</vt:i4>
  </property>
</Properties>
</file>